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ags/tag29.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60" r:id="rId4"/>
    <p:sldId id="261" r:id="rId5"/>
    <p:sldId id="262" r:id="rId6"/>
    <p:sldId id="263" r:id="rId7"/>
    <p:sldId id="264" r:id="rId8"/>
    <p:sldId id="257" r:id="rId9"/>
    <p:sldId id="286" r:id="rId10"/>
    <p:sldId id="288" r:id="rId11"/>
    <p:sldId id="289" r:id="rId12"/>
    <p:sldId id="265" r:id="rId13"/>
    <p:sldId id="266" r:id="rId14"/>
    <p:sldId id="267" r:id="rId15"/>
    <p:sldId id="268" r:id="rId16"/>
    <p:sldId id="269" r:id="rId17"/>
    <p:sldId id="270" r:id="rId18"/>
    <p:sldId id="271" r:id="rId19"/>
    <p:sldId id="272" r:id="rId20"/>
    <p:sldId id="273" r:id="rId21"/>
    <p:sldId id="274" r:id="rId22"/>
    <p:sldId id="258" r:id="rId23"/>
    <p:sldId id="275" r:id="rId24"/>
    <p:sldId id="276" r:id="rId25"/>
    <p:sldId id="277" r:id="rId26"/>
    <p:sldId id="278" r:id="rId27"/>
    <p:sldId id="279" r:id="rId28"/>
    <p:sldId id="280" r:id="rId29"/>
    <p:sldId id="285" r:id="rId30"/>
    <p:sldId id="284" r:id="rId31"/>
  </p:sldIdLst>
  <p:sldSz cx="9144000" cy="6858000" type="screen4x3"/>
  <p:notesSz cx="6858000" cy="9144000"/>
  <p:custDataLst>
    <p:tags r:id="rId32"/>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18"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4" d="100"/>
          <a:sy n="64" d="100"/>
        </p:scale>
        <p:origin x="-1336" y="-60"/>
      </p:cViewPr>
      <p:guideLst>
        <p:guide orient="horz" pos="2118"/>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7.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12.xml"/><Relationship Id="rId7" Type="http://schemas.openxmlformats.org/officeDocument/2006/relationships/image" Target="../media/image18.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7.jpeg"/><Relationship Id="rId5" Type="http://schemas.openxmlformats.org/officeDocument/2006/relationships/slideLayout" Target="../slideLayouts/slideLayout12.xml"/><Relationship Id="rId10" Type="http://schemas.openxmlformats.org/officeDocument/2006/relationships/image" Target="../media/image21.png"/><Relationship Id="rId4" Type="http://schemas.openxmlformats.org/officeDocument/2006/relationships/tags" Target="../tags/tag13.xml"/><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5.pn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6.pn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37.pn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38.pn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39.pn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40.png"/><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0" y="2708910"/>
            <a:ext cx="9144000" cy="1486535"/>
          </a:xfrm>
          <a:prstGeom prst="rect">
            <a:avLst/>
          </a:prstGeom>
        </p:spPr>
      </p:pic>
      <p:sp>
        <p:nvSpPr>
          <p:cNvPr id="100" name="文本框 99"/>
          <p:cNvSpPr txBox="1"/>
          <p:nvPr/>
        </p:nvSpPr>
        <p:spPr>
          <a:xfrm>
            <a:off x="1111885" y="3231515"/>
            <a:ext cx="7346315" cy="834390"/>
          </a:xfrm>
          <a:prstGeom prst="rect">
            <a:avLst/>
          </a:prstGeom>
          <a:noFill/>
          <a:ln w="9525">
            <a:noFill/>
          </a:ln>
        </p:spPr>
        <p:txBody>
          <a:bodyPr>
            <a:noAutofit/>
          </a:bodyPr>
          <a:lstStyle/>
          <a:p>
            <a:r>
              <a:rPr 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One Piece Open Ostomy Bag</a:t>
            </a:r>
            <a:endParaRPr lang="en-US" alt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2627630" y="6453505"/>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sp>
        <p:nvSpPr>
          <p:cNvPr id="6" name="文本框 5"/>
          <p:cNvSpPr txBox="1"/>
          <p:nvPr/>
        </p:nvSpPr>
        <p:spPr>
          <a:xfrm>
            <a:off x="2627630" y="2708910"/>
            <a:ext cx="4008755" cy="645160"/>
          </a:xfrm>
          <a:prstGeom prst="rect">
            <a:avLst/>
          </a:prstGeom>
          <a:noFill/>
        </p:spPr>
        <p:txBody>
          <a:bodyPr wrap="square" rtlCol="0">
            <a:spAutoFit/>
          </a:bodyPr>
          <a:lstStyle/>
          <a:p>
            <a:r>
              <a:rPr lang="en-US" altLang="zh-CN" sz="3600" b="1" dirty="0">
                <a:solidFill>
                  <a:srgbClr val="00B050"/>
                </a:solidFill>
                <a:latin typeface="Calibri" panose="020F0502020204030204" charset="0"/>
                <a:cs typeface="Calibri" panose="020F0502020204030204" charset="0"/>
              </a:rPr>
              <a:t>Ostomy Care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535435" y="560934"/>
            <a:ext cx="5312831" cy="6345557"/>
          </a:xfrm>
          <a:prstGeom prst="rect">
            <a:avLst/>
          </a:prstGeom>
        </p:spPr>
      </p:pic>
      <p:sp>
        <p:nvSpPr>
          <p:cNvPr id="6" name="文本框 5"/>
          <p:cNvSpPr txBox="1"/>
          <p:nvPr/>
        </p:nvSpPr>
        <p:spPr>
          <a:xfrm>
            <a:off x="3812916" y="1136361"/>
            <a:ext cx="3927475" cy="556260"/>
          </a:xfrm>
          <a:prstGeom prst="rect">
            <a:avLst/>
          </a:prstGeom>
          <a:noFill/>
        </p:spPr>
        <p:txBody>
          <a:bodyPr wrap="square" rtlCol="0">
            <a:noAutofit/>
          </a:bodyPr>
          <a:lstStyle/>
          <a:p>
            <a:r>
              <a:rPr lang="zh-CN" altLang="en-US" sz="4000" b="1" dirty="0">
                <a:solidFill>
                  <a:srgbClr val="00B050"/>
                </a:solidFill>
                <a:latin typeface="Calibri" panose="020F0502020204030204" charset="0"/>
                <a:cs typeface="Calibri" panose="020F0502020204030204" charset="0"/>
              </a:rPr>
              <a:t>What </a:t>
            </a:r>
            <a:r>
              <a:rPr lang="zh-CN" altLang="en-US" sz="3600" b="1" dirty="0">
                <a:solidFill>
                  <a:srgbClr val="00B050"/>
                </a:solidFill>
                <a:latin typeface="Calibri" panose="020F0502020204030204" charset="0"/>
                <a:cs typeface="Calibri" panose="020F0502020204030204" charset="0"/>
              </a:rPr>
              <a:t>is an ostomy?</a:t>
            </a:r>
          </a:p>
        </p:txBody>
      </p:sp>
      <p:sp>
        <p:nvSpPr>
          <p:cNvPr id="7" name="文本框 6"/>
          <p:cNvSpPr txBox="1"/>
          <p:nvPr/>
        </p:nvSpPr>
        <p:spPr>
          <a:xfrm>
            <a:off x="3923665" y="2130425"/>
            <a:ext cx="4231005" cy="3785652"/>
          </a:xfrm>
          <a:prstGeom prst="rect">
            <a:avLst/>
          </a:prstGeom>
          <a:noFill/>
        </p:spPr>
        <p:txBody>
          <a:bodyPr wrap="square" rtlCol="0">
            <a:spAutoFit/>
          </a:bodyPr>
          <a:lstStyle/>
          <a:p>
            <a:r>
              <a:rPr lang="zh-CN" altLang="en-US" sz="2000" dirty="0">
                <a:solidFill>
                  <a:schemeClr val="bg2">
                    <a:lumMod val="50000"/>
                  </a:schemeClr>
                </a:solidFill>
                <a:latin typeface="Calibri" panose="020F0502020204030204" charset="0"/>
                <a:cs typeface="Calibri" panose="020F0502020204030204" charset="0"/>
              </a:rPr>
              <a:t>People who have ostomy surgery, usually with disease or cancer of the large bowel or rectum. During clinical treatment, an opening in the abdomen will be surgically used as a drainage channel to replace the anus. This opening is called an artificial stoma or artificial anus, it is called a stoma. </a:t>
            </a:r>
            <a:endParaRPr lang="en-US" altLang="zh-CN" sz="2000" dirty="0">
              <a:solidFill>
                <a:schemeClr val="bg2">
                  <a:lumMod val="50000"/>
                </a:schemeClr>
              </a:solidFill>
              <a:latin typeface="Calibri" panose="020F0502020204030204" charset="0"/>
              <a:cs typeface="Calibri" panose="020F0502020204030204" charset="0"/>
            </a:endParaRPr>
          </a:p>
          <a:p>
            <a:endParaRPr lang="en-US" altLang="zh-CN" sz="2000" dirty="0">
              <a:solidFill>
                <a:schemeClr val="bg2">
                  <a:lumMod val="50000"/>
                </a:schemeClr>
              </a:solidFill>
              <a:latin typeface="Calibri" panose="020F0502020204030204" charset="0"/>
              <a:cs typeface="Calibri" panose="020F0502020204030204" charset="0"/>
            </a:endParaRPr>
          </a:p>
          <a:p>
            <a:r>
              <a:rPr lang="zh-CN" altLang="en-US" sz="2000" dirty="0">
                <a:solidFill>
                  <a:schemeClr val="bg2">
                    <a:lumMod val="50000"/>
                  </a:schemeClr>
                </a:solidFill>
                <a:latin typeface="Calibri" panose="020F0502020204030204" charset="0"/>
                <a:cs typeface="Calibri" panose="020F0502020204030204" charset="0"/>
              </a:rPr>
              <a:t>If an artificial stoma is made due to a disease of the urinary system, it is called a urostomy.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750"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bldLvl="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908720" y="522913"/>
            <a:ext cx="5304065" cy="6335087"/>
          </a:xfrm>
          <a:prstGeom prst="rect">
            <a:avLst/>
          </a:prstGeom>
        </p:spPr>
      </p:pic>
      <p:sp>
        <p:nvSpPr>
          <p:cNvPr id="3" name="文本框 2"/>
          <p:cNvSpPr txBox="1"/>
          <p:nvPr/>
        </p:nvSpPr>
        <p:spPr>
          <a:xfrm>
            <a:off x="3491865" y="681509"/>
            <a:ext cx="46894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What is an ostomy bag?</a:t>
            </a:r>
          </a:p>
        </p:txBody>
      </p:sp>
      <p:sp>
        <p:nvSpPr>
          <p:cNvPr id="4" name="文本框 3"/>
          <p:cNvSpPr txBox="1"/>
          <p:nvPr/>
        </p:nvSpPr>
        <p:spPr>
          <a:xfrm>
            <a:off x="3442538" y="1412776"/>
            <a:ext cx="5155565" cy="4524315"/>
          </a:xfrm>
          <a:prstGeom prst="rect">
            <a:avLst/>
          </a:prstGeom>
          <a:noFill/>
        </p:spPr>
        <p:txBody>
          <a:bodyPr wrap="square" rtlCol="0">
            <a:spAutoFit/>
          </a:bodyPr>
          <a:lstStyle/>
          <a:p>
            <a:r>
              <a:rPr lang="zh-CN" altLang="en-US" sz="1600" dirty="0">
                <a:solidFill>
                  <a:schemeClr val="tx1">
                    <a:lumMod val="95000"/>
                    <a:lumOff val="5000"/>
                  </a:schemeClr>
                </a:solidFill>
                <a:latin typeface="Calibri" panose="020F0502020204030204" charset="0"/>
                <a:cs typeface="Calibri" panose="020F0502020204030204" charset="0"/>
              </a:rPr>
              <a:t>According to the different stoma, the ostomy bag can be divided into Colostomy bag and urostomy bag.</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An ostomy bag is used to store feces excreted by a stoma patient through the stoma，The ostomy bag is composed of a barrier and a bag body, the barrier makes the ostomy bag stick to the human body, and the bag body is used to store feces.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bag body and barrier can be one piece, which is called a one-piece ostomy bag. The bag body and barrier can also be split, which is called a two-piece ostomy bag.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ostomy bag can be divided into an open pocket and a closed pocket. The open pocket can discharge feces at any time through the opening of the bag body, and the closed pocket can be discarded when it is full, which is convenient to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3-1.jpg一件式造口袋-3-1"/>
          <p:cNvPicPr>
            <a:picLocks noChangeAspect="1"/>
          </p:cNvPicPr>
          <p:nvPr/>
        </p:nvPicPr>
        <p:blipFill>
          <a:blip r:embed="rId4" cstate="email"/>
          <a:srcRect/>
          <a:stretch>
            <a:fillRect/>
          </a:stretch>
        </p:blipFill>
        <p:spPr>
          <a:xfrm>
            <a:off x="0" y="0"/>
            <a:ext cx="9144000" cy="6858000"/>
          </a:xfrm>
          <a:prstGeom prst="rect">
            <a:avLst/>
          </a:prstGeom>
        </p:spPr>
      </p:pic>
      <p:pic>
        <p:nvPicPr>
          <p:cNvPr id="4" name="图片 3" descr="D:\OneDrive\桌面\一件式造口袋-ppt(1)\一件式造口袋-3-2.png一件式造口袋-3-2"/>
          <p:cNvPicPr>
            <a:picLocks noChangeAspect="1"/>
          </p:cNvPicPr>
          <p:nvPr/>
        </p:nvPicPr>
        <p:blipFill>
          <a:blip r:embed="rId5" cstate="email"/>
          <a:srcRect/>
          <a:stretch>
            <a:fillRect/>
          </a:stretch>
        </p:blipFill>
        <p:spPr>
          <a:xfrm>
            <a:off x="3160651" y="44624"/>
            <a:ext cx="5886534" cy="6552728"/>
          </a:xfrm>
          <a:prstGeom prst="rect">
            <a:avLst/>
          </a:prstGeom>
        </p:spPr>
      </p:pic>
      <p:pic>
        <p:nvPicPr>
          <p:cNvPr id="6" name="图片 5" descr="一件式造口袋-3-3"/>
          <p:cNvPicPr>
            <a:picLocks noChangeAspect="1"/>
          </p:cNvPicPr>
          <p:nvPr/>
        </p:nvPicPr>
        <p:blipFill>
          <a:blip r:embed="rId6" cstate="email"/>
          <a:stretch>
            <a:fillRect/>
          </a:stretch>
        </p:blipFill>
        <p:spPr>
          <a:xfrm flipH="1">
            <a:off x="7235825" y="2780665"/>
            <a:ext cx="239395" cy="239395"/>
          </a:xfrm>
          <a:prstGeom prst="rect">
            <a:avLst/>
          </a:prstGeom>
        </p:spPr>
      </p:pic>
      <p:pic>
        <p:nvPicPr>
          <p:cNvPr id="7" name="图片 6" descr="一件式造口袋-3-3"/>
          <p:cNvPicPr>
            <a:picLocks noChangeAspect="1"/>
          </p:cNvPicPr>
          <p:nvPr>
            <p:custDataLst>
              <p:tags r:id="rId1"/>
            </p:custDataLst>
          </p:nvPr>
        </p:nvPicPr>
        <p:blipFill>
          <a:blip r:embed="rId6" cstate="email"/>
          <a:stretch>
            <a:fillRect/>
          </a:stretch>
        </p:blipFill>
        <p:spPr>
          <a:xfrm flipH="1">
            <a:off x="5219700" y="3246755"/>
            <a:ext cx="243205" cy="243205"/>
          </a:xfrm>
          <a:prstGeom prst="rect">
            <a:avLst/>
          </a:prstGeom>
        </p:spPr>
      </p:pic>
      <p:pic>
        <p:nvPicPr>
          <p:cNvPr id="8" name="图片 7" descr="一件式造口袋-3-3"/>
          <p:cNvPicPr>
            <a:picLocks noChangeAspect="1"/>
          </p:cNvPicPr>
          <p:nvPr>
            <p:custDataLst>
              <p:tags r:id="rId2"/>
            </p:custDataLst>
          </p:nvPr>
        </p:nvPicPr>
        <p:blipFill>
          <a:blip r:embed="rId6" cstate="email"/>
          <a:stretch>
            <a:fillRect/>
          </a:stretch>
        </p:blipFill>
        <p:spPr>
          <a:xfrm flipH="1">
            <a:off x="4859655" y="5085080"/>
            <a:ext cx="243205" cy="243205"/>
          </a:xfrm>
          <a:prstGeom prst="rect">
            <a:avLst/>
          </a:prstGeom>
        </p:spPr>
      </p:pic>
      <p:sp>
        <p:nvSpPr>
          <p:cNvPr id="9" name="文本框 8"/>
          <p:cNvSpPr txBox="1"/>
          <p:nvPr/>
        </p:nvSpPr>
        <p:spPr>
          <a:xfrm>
            <a:off x="395605" y="942975"/>
            <a:ext cx="4590415" cy="1076325"/>
          </a:xfrm>
          <a:prstGeom prst="rect">
            <a:avLst/>
          </a:prstGeom>
          <a:noFill/>
        </p:spPr>
        <p:txBody>
          <a:bodyPr wrap="square" rtlCol="0">
            <a:spAutoFit/>
          </a:bodyPr>
          <a:lstStyle/>
          <a:p>
            <a:r>
              <a:rPr lang="zh-CN" altLang="en-US" sz="3200" b="1" dirty="0">
                <a:solidFill>
                  <a:schemeClr val="bg1"/>
                </a:solidFill>
                <a:latin typeface="Calibri" panose="020F0502020204030204" charset="0"/>
                <a:cs typeface="Calibri" panose="020F0502020204030204" charset="0"/>
              </a:rPr>
              <a:t>The Characteristics And Advantages Of Stoma Bag</a:t>
            </a:r>
          </a:p>
        </p:txBody>
      </p:sp>
      <p:sp>
        <p:nvSpPr>
          <p:cNvPr id="10" name="文本框 9"/>
          <p:cNvSpPr txBox="1"/>
          <p:nvPr/>
        </p:nvSpPr>
        <p:spPr>
          <a:xfrm>
            <a:off x="395605" y="2491740"/>
            <a:ext cx="3048000" cy="922020"/>
          </a:xfrm>
          <a:prstGeom prst="rect">
            <a:avLst/>
          </a:prstGeom>
          <a:noFill/>
        </p:spPr>
        <p:txBody>
          <a:bodyPr wrap="square" rtlCol="0">
            <a:spAutoFit/>
          </a:bodyPr>
          <a:lstStyle/>
          <a:p>
            <a:r>
              <a:rPr lang="zh-CN" altLang="en-US" dirty="0">
                <a:solidFill>
                  <a:schemeClr val="bg1"/>
                </a:solidFill>
                <a:latin typeface="Calibri" panose="020F0502020204030204" charset="0"/>
                <a:cs typeface="Calibri" panose="020F0502020204030204" charset="0"/>
              </a:rPr>
              <a:t>1</a:t>
            </a:r>
            <a:r>
              <a:rPr lang="en-US" altLang="zh-CN" dirty="0">
                <a:solidFill>
                  <a:schemeClr val="bg1"/>
                </a:solidFill>
                <a:latin typeface="Calibri" panose="020F0502020204030204" charset="0"/>
                <a:cs typeface="Calibri" panose="020F0502020204030204" charset="0"/>
              </a:rPr>
              <a:t>. </a:t>
            </a:r>
            <a:r>
              <a:rPr lang="zh-CN" altLang="en-US" dirty="0">
                <a:solidFill>
                  <a:schemeClr val="bg1"/>
                </a:solidFill>
                <a:latin typeface="Calibri" panose="020F0502020204030204" charset="0"/>
                <a:cs typeface="Calibri" panose="020F0502020204030204" charset="0"/>
              </a:rPr>
              <a:t>Hydrocolloid barrier with unique formula and special design</a:t>
            </a:r>
          </a:p>
        </p:txBody>
      </p:sp>
      <p:sp>
        <p:nvSpPr>
          <p:cNvPr id="11" name="文本框 10"/>
          <p:cNvSpPr txBox="1"/>
          <p:nvPr/>
        </p:nvSpPr>
        <p:spPr>
          <a:xfrm>
            <a:off x="395605" y="3600450"/>
            <a:ext cx="3048000" cy="645160"/>
          </a:xfrm>
          <a:prstGeom prst="rect">
            <a:avLst/>
          </a:prstGeom>
          <a:noFill/>
        </p:spPr>
        <p:txBody>
          <a:bodyPr wrap="square" rtlCol="0">
            <a:spAutoFit/>
          </a:bodyPr>
          <a:lstStyle/>
          <a:p>
            <a:r>
              <a:rPr lang="zh-CN" altLang="en-US" dirty="0">
                <a:solidFill>
                  <a:schemeClr val="bg1"/>
                </a:solidFill>
                <a:latin typeface="Calibri" panose="020F0502020204030204" charset="0"/>
                <a:cs typeface="Calibri" panose="020F0502020204030204" charset="0"/>
              </a:rPr>
              <a:t>2</a:t>
            </a:r>
            <a:r>
              <a:rPr lang="en-US" altLang="zh-CN" dirty="0">
                <a:solidFill>
                  <a:schemeClr val="bg1"/>
                </a:solidFill>
                <a:latin typeface="Calibri" panose="020F0502020204030204" charset="0"/>
                <a:cs typeface="Calibri" panose="020F0502020204030204" charset="0"/>
              </a:rPr>
              <a:t>. </a:t>
            </a:r>
            <a:r>
              <a:rPr lang="zh-CN" altLang="en-US" dirty="0">
                <a:solidFill>
                  <a:schemeClr val="bg1"/>
                </a:solidFill>
                <a:latin typeface="Calibri" panose="020F0502020204030204" charset="0"/>
                <a:cs typeface="Calibri" panose="020F0502020204030204" charset="0"/>
              </a:rPr>
              <a:t>Soft and comfortable ultra-thin non-woven outer lining</a:t>
            </a:r>
          </a:p>
        </p:txBody>
      </p:sp>
      <p:sp>
        <p:nvSpPr>
          <p:cNvPr id="12" name="文本框 11"/>
          <p:cNvSpPr txBox="1"/>
          <p:nvPr/>
        </p:nvSpPr>
        <p:spPr>
          <a:xfrm>
            <a:off x="395605" y="4364990"/>
            <a:ext cx="3048000" cy="368300"/>
          </a:xfrm>
          <a:prstGeom prst="rect">
            <a:avLst/>
          </a:prstGeom>
          <a:noFill/>
        </p:spPr>
        <p:txBody>
          <a:bodyPr wrap="square" rtlCol="0">
            <a:spAutoFit/>
          </a:bodyPr>
          <a:lstStyle/>
          <a:p>
            <a:r>
              <a:rPr lang="zh-CN" altLang="en-US" dirty="0">
                <a:solidFill>
                  <a:schemeClr val="bg1"/>
                </a:solidFill>
                <a:latin typeface="Calibri" panose="020F0502020204030204" charset="0"/>
                <a:cs typeface="Calibri" panose="020F0502020204030204" charset="0"/>
              </a:rPr>
              <a:t>3</a:t>
            </a:r>
            <a:r>
              <a:rPr lang="en-US" altLang="zh-CN" dirty="0">
                <a:solidFill>
                  <a:schemeClr val="bg1"/>
                </a:solidFill>
                <a:latin typeface="Calibri" panose="020F0502020204030204" charset="0"/>
                <a:cs typeface="Calibri" panose="020F0502020204030204" charset="0"/>
              </a:rPr>
              <a:t>. </a:t>
            </a:r>
            <a:r>
              <a:rPr lang="zh-CN" altLang="en-US" dirty="0">
                <a:solidFill>
                  <a:schemeClr val="bg1"/>
                </a:solidFill>
                <a:latin typeface="Calibri" panose="020F0502020204030204" charset="0"/>
                <a:cs typeface="Calibri" panose="020F0502020204030204" charset="0"/>
              </a:rPr>
              <a:t>Flexible, Sealed bag</a:t>
            </a:r>
          </a:p>
        </p:txBody>
      </p:sp>
      <p:sp>
        <p:nvSpPr>
          <p:cNvPr id="14" name="文本框 13"/>
          <p:cNvSpPr txBox="1"/>
          <p:nvPr/>
        </p:nvSpPr>
        <p:spPr>
          <a:xfrm>
            <a:off x="4727575" y="5367020"/>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The Bag Body</a:t>
            </a:r>
          </a:p>
        </p:txBody>
      </p:sp>
      <p:sp>
        <p:nvSpPr>
          <p:cNvPr id="15" name="文本框 14"/>
          <p:cNvSpPr txBox="1"/>
          <p:nvPr/>
        </p:nvSpPr>
        <p:spPr>
          <a:xfrm>
            <a:off x="4633595" y="3543935"/>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Outer Lining Non-woven Fabric</a:t>
            </a:r>
          </a:p>
        </p:txBody>
      </p:sp>
      <p:sp>
        <p:nvSpPr>
          <p:cNvPr id="16" name="文本框 15"/>
          <p:cNvSpPr txBox="1"/>
          <p:nvPr/>
        </p:nvSpPr>
        <p:spPr>
          <a:xfrm>
            <a:off x="7065645" y="3141980"/>
            <a:ext cx="3048000" cy="275590"/>
          </a:xfrm>
          <a:prstGeom prst="rect">
            <a:avLst/>
          </a:prstGeom>
          <a:noFill/>
        </p:spPr>
        <p:txBody>
          <a:bodyPr wrap="square" rtlCol="0">
            <a:spAutoFit/>
          </a:bodyPr>
          <a:lstStyle/>
          <a:p>
            <a:r>
              <a:rPr lang="zh-CN" altLang="en-US" sz="1200" b="1">
                <a:latin typeface="Calibri" panose="020F0502020204030204" charset="0"/>
                <a:cs typeface="Calibri" panose="020F0502020204030204" charset="0"/>
              </a:rPr>
              <a:t>Hydrocolloid Barrier</a:t>
            </a:r>
          </a:p>
        </p:txBody>
      </p:sp>
      <p:sp>
        <p:nvSpPr>
          <p:cNvPr id="17" name="文本框 16"/>
          <p:cNvSpPr txBox="1"/>
          <p:nvPr/>
        </p:nvSpPr>
        <p:spPr>
          <a:xfrm>
            <a:off x="467361" y="5705474"/>
            <a:ext cx="3312552" cy="523220"/>
          </a:xfrm>
          <a:prstGeom prst="rect">
            <a:avLst/>
          </a:prstGeom>
          <a:noFill/>
        </p:spPr>
        <p:txBody>
          <a:bodyPr wrap="square" rtlCol="0">
            <a:spAutoFit/>
          </a:bodyPr>
          <a:lstStyle/>
          <a:p>
            <a:r>
              <a:rPr lang="zh-CN" altLang="en-US" sz="1400" b="1" dirty="0">
                <a:solidFill>
                  <a:schemeClr val="bg1"/>
                </a:solidFill>
                <a:latin typeface="Calibri" panose="020F0502020204030204" charset="0"/>
                <a:cs typeface="Calibri" panose="020F0502020204030204" charset="0"/>
              </a:rPr>
              <a:t>The experiment shows that the product is frmly pasted and is not afraid of leakage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4-1.jpg一件式造口袋-4-1"/>
          <p:cNvPicPr>
            <a:picLocks noChangeAspect="1"/>
          </p:cNvPicPr>
          <p:nvPr/>
        </p:nvPicPr>
        <p:blipFill>
          <a:blip r:embed="rId5" cstate="email"/>
          <a:srcRect/>
          <a:stretch>
            <a:fillRect/>
          </a:stretch>
        </p:blipFill>
        <p:spPr>
          <a:xfrm>
            <a:off x="0" y="0"/>
            <a:ext cx="9144000" cy="6858000"/>
          </a:xfrm>
          <a:prstGeom prst="rect">
            <a:avLst/>
          </a:prstGeom>
        </p:spPr>
      </p:pic>
      <p:pic>
        <p:nvPicPr>
          <p:cNvPr id="4" name="图片 3" descr="D:\OneDrive\桌面\一件式造口袋-ppt(1)\一件式造口袋-4-2.png一件式造口袋-4-2"/>
          <p:cNvPicPr>
            <a:picLocks noChangeAspect="1"/>
          </p:cNvPicPr>
          <p:nvPr/>
        </p:nvPicPr>
        <p:blipFill>
          <a:blip r:embed="rId6" cstate="email"/>
          <a:srcRect/>
          <a:stretch>
            <a:fillRect/>
          </a:stretch>
        </p:blipFill>
        <p:spPr>
          <a:xfrm>
            <a:off x="-642620" y="-1597978"/>
            <a:ext cx="9100820" cy="9718675"/>
          </a:xfrm>
          <a:prstGeom prst="rect">
            <a:avLst/>
          </a:prstGeom>
        </p:spPr>
      </p:pic>
      <p:pic>
        <p:nvPicPr>
          <p:cNvPr id="6" name="图片 5" descr="一件式造口袋-3-3"/>
          <p:cNvPicPr>
            <a:picLocks noChangeAspect="1"/>
          </p:cNvPicPr>
          <p:nvPr/>
        </p:nvPicPr>
        <p:blipFill>
          <a:blip r:embed="rId7" cstate="email"/>
          <a:stretch>
            <a:fillRect/>
          </a:stretch>
        </p:blipFill>
        <p:spPr>
          <a:xfrm flipH="1">
            <a:off x="1105218" y="2865437"/>
            <a:ext cx="239395" cy="239395"/>
          </a:xfrm>
          <a:prstGeom prst="rect">
            <a:avLst/>
          </a:prstGeom>
        </p:spPr>
      </p:pic>
      <p:pic>
        <p:nvPicPr>
          <p:cNvPr id="7" name="图片 6" descr="一件式造口袋-3-3"/>
          <p:cNvPicPr>
            <a:picLocks noChangeAspect="1"/>
          </p:cNvPicPr>
          <p:nvPr>
            <p:custDataLst>
              <p:tags r:id="rId1"/>
            </p:custDataLst>
          </p:nvPr>
        </p:nvPicPr>
        <p:blipFill>
          <a:blip r:embed="rId7" cstate="email"/>
          <a:stretch>
            <a:fillRect/>
          </a:stretch>
        </p:blipFill>
        <p:spPr>
          <a:xfrm flipH="1">
            <a:off x="539750" y="2060575"/>
            <a:ext cx="243205" cy="243205"/>
          </a:xfrm>
          <a:prstGeom prst="rect">
            <a:avLst/>
          </a:prstGeom>
        </p:spPr>
      </p:pic>
      <p:pic>
        <p:nvPicPr>
          <p:cNvPr id="8" name="图片 7" descr="一件式造口袋-3-3"/>
          <p:cNvPicPr>
            <a:picLocks noChangeAspect="1"/>
          </p:cNvPicPr>
          <p:nvPr>
            <p:custDataLst>
              <p:tags r:id="rId2"/>
            </p:custDataLst>
          </p:nvPr>
        </p:nvPicPr>
        <p:blipFill>
          <a:blip r:embed="rId7" cstate="email"/>
          <a:stretch>
            <a:fillRect/>
          </a:stretch>
        </p:blipFill>
        <p:spPr>
          <a:xfrm flipH="1">
            <a:off x="5796280" y="5516880"/>
            <a:ext cx="243205" cy="243205"/>
          </a:xfrm>
          <a:prstGeom prst="rect">
            <a:avLst/>
          </a:prstGeom>
        </p:spPr>
      </p:pic>
      <p:sp>
        <p:nvSpPr>
          <p:cNvPr id="5" name="文本框 4"/>
          <p:cNvSpPr txBox="1"/>
          <p:nvPr/>
        </p:nvSpPr>
        <p:spPr>
          <a:xfrm>
            <a:off x="827405" y="1899285"/>
            <a:ext cx="3048000" cy="306705"/>
          </a:xfrm>
          <a:prstGeom prst="rect">
            <a:avLst/>
          </a:prstGeom>
          <a:noFill/>
        </p:spPr>
        <p:txBody>
          <a:bodyPr wrap="square" rtlCol="0">
            <a:spAutoFit/>
          </a:bodyPr>
          <a:lstStyle/>
          <a:p>
            <a:r>
              <a:rPr lang="zh-CN" altLang="en-US" sz="1400" b="1">
                <a:latin typeface="Calibri" panose="020F0502020204030204" charset="0"/>
                <a:cs typeface="Calibri" panose="020F0502020204030204" charset="0"/>
              </a:rPr>
              <a:t>Activated </a:t>
            </a:r>
            <a:r>
              <a:rPr lang="en-US" altLang="zh-CN" sz="1400" b="1">
                <a:latin typeface="Calibri" panose="020F0502020204030204" charset="0"/>
                <a:cs typeface="Calibri" panose="020F0502020204030204" charset="0"/>
              </a:rPr>
              <a:t>C</a:t>
            </a:r>
            <a:r>
              <a:rPr lang="zh-CN" altLang="en-US" sz="1400" b="1">
                <a:latin typeface="Calibri" panose="020F0502020204030204" charset="0"/>
                <a:cs typeface="Calibri" panose="020F0502020204030204" charset="0"/>
              </a:rPr>
              <a:t>arbon </a:t>
            </a:r>
            <a:r>
              <a:rPr lang="en-US" altLang="zh-CN" sz="1400" b="1">
                <a:latin typeface="Calibri" panose="020F0502020204030204" charset="0"/>
                <a:cs typeface="Calibri" panose="020F0502020204030204" charset="0"/>
              </a:rPr>
              <a:t>F</a:t>
            </a:r>
            <a:r>
              <a:rPr lang="zh-CN" altLang="en-US" sz="1400" b="1">
                <a:latin typeface="Calibri" panose="020F0502020204030204" charset="0"/>
                <a:cs typeface="Calibri" panose="020F0502020204030204" charset="0"/>
              </a:rPr>
              <a:t>ilter</a:t>
            </a:r>
          </a:p>
        </p:txBody>
      </p:sp>
      <p:sp>
        <p:nvSpPr>
          <p:cNvPr id="9" name="文本框 8"/>
          <p:cNvSpPr txBox="1"/>
          <p:nvPr/>
        </p:nvSpPr>
        <p:spPr>
          <a:xfrm>
            <a:off x="4500245" y="2893060"/>
            <a:ext cx="3048000" cy="368300"/>
          </a:xfrm>
          <a:prstGeom prst="rect">
            <a:avLst/>
          </a:prstGeom>
          <a:noFill/>
        </p:spPr>
        <p:txBody>
          <a:bodyPr wrap="square" rtlCol="0">
            <a:spAutoFit/>
          </a:bodyPr>
          <a:lstStyle/>
          <a:p>
            <a:r>
              <a:rPr lang="zh-CN" altLang="en-US"/>
              <a:t> </a:t>
            </a:r>
          </a:p>
        </p:txBody>
      </p:sp>
      <p:sp>
        <p:nvSpPr>
          <p:cNvPr id="10" name="文本框 9"/>
          <p:cNvSpPr txBox="1"/>
          <p:nvPr>
            <p:custDataLst>
              <p:tags r:id="rId3"/>
            </p:custDataLst>
          </p:nvPr>
        </p:nvSpPr>
        <p:spPr>
          <a:xfrm>
            <a:off x="1349092" y="2834178"/>
            <a:ext cx="3048000" cy="306705"/>
          </a:xfrm>
          <a:prstGeom prst="rect">
            <a:avLst/>
          </a:prstGeom>
          <a:noFill/>
        </p:spPr>
        <p:txBody>
          <a:bodyPr wrap="square" rtlCol="0">
            <a:spAutoFit/>
          </a:bodyPr>
          <a:lstStyle/>
          <a:p>
            <a:r>
              <a:rPr lang="zh-CN" altLang="en-US" sz="1400" b="1" dirty="0">
                <a:latin typeface="Calibri" panose="020F0502020204030204" charset="0"/>
                <a:cs typeface="Calibri" panose="020F0502020204030204" charset="0"/>
                <a:sym typeface="+mn-ea"/>
              </a:rPr>
              <a:t>View Port </a:t>
            </a:r>
            <a:endParaRPr lang="zh-CN" altLang="en-US" sz="1400" b="1" dirty="0">
              <a:latin typeface="Calibri" panose="020F0502020204030204" charset="0"/>
              <a:cs typeface="Calibri" panose="020F0502020204030204" charset="0"/>
            </a:endParaRPr>
          </a:p>
        </p:txBody>
      </p:sp>
      <p:sp>
        <p:nvSpPr>
          <p:cNvPr id="11" name="文本框 10"/>
          <p:cNvSpPr txBox="1"/>
          <p:nvPr/>
        </p:nvSpPr>
        <p:spPr>
          <a:xfrm>
            <a:off x="5147945" y="5445125"/>
            <a:ext cx="3048000" cy="306705"/>
          </a:xfrm>
          <a:prstGeom prst="rect">
            <a:avLst/>
          </a:prstGeom>
          <a:noFill/>
        </p:spPr>
        <p:txBody>
          <a:bodyPr wrap="square" rtlCol="0">
            <a:spAutoFit/>
          </a:bodyPr>
          <a:lstStyle/>
          <a:p>
            <a:r>
              <a:rPr lang="zh-CN" altLang="en-US" sz="1400" b="1">
                <a:latin typeface="Calibri" panose="020F0502020204030204" charset="0"/>
                <a:cs typeface="Calibri" panose="020F0502020204030204" charset="0"/>
              </a:rPr>
              <a:t>Sealing</a:t>
            </a:r>
          </a:p>
        </p:txBody>
      </p:sp>
      <p:sp>
        <p:nvSpPr>
          <p:cNvPr id="12" name="文本框 11"/>
          <p:cNvSpPr txBox="1"/>
          <p:nvPr/>
        </p:nvSpPr>
        <p:spPr>
          <a:xfrm>
            <a:off x="5004435" y="836295"/>
            <a:ext cx="3732530" cy="2031325"/>
          </a:xfrm>
          <a:prstGeom prst="rect">
            <a:avLst/>
          </a:prstGeom>
          <a:noFill/>
        </p:spPr>
        <p:txBody>
          <a:bodyPr wrap="square" rtlCol="0">
            <a:spAutoFit/>
          </a:bodyPr>
          <a:lstStyle/>
          <a:p>
            <a:r>
              <a:rPr lang="zh-CN" altLang="en-US" b="1" dirty="0">
                <a:solidFill>
                  <a:schemeClr val="tx1">
                    <a:lumMod val="65000"/>
                    <a:lumOff val="35000"/>
                  </a:schemeClr>
                </a:solidFill>
                <a:latin typeface="Calibri" panose="020F0502020204030204" charset="0"/>
                <a:cs typeface="Calibri" panose="020F0502020204030204" charset="0"/>
              </a:rPr>
              <a:t>4</a:t>
            </a:r>
            <a:r>
              <a:rPr lang="en-US" altLang="zh-CN" b="1" dirty="0">
                <a:solidFill>
                  <a:schemeClr val="tx1">
                    <a:lumMod val="65000"/>
                    <a:lumOff val="35000"/>
                  </a:schemeClr>
                </a:solidFill>
                <a:latin typeface="Calibri" panose="020F0502020204030204" charset="0"/>
                <a:cs typeface="Calibri" panose="020F0502020204030204" charset="0"/>
              </a:rPr>
              <a:t>. </a:t>
            </a:r>
            <a:r>
              <a:rPr lang="zh-CN" altLang="en-US" b="1" dirty="0">
                <a:solidFill>
                  <a:schemeClr val="tx1">
                    <a:lumMod val="65000"/>
                    <a:lumOff val="35000"/>
                  </a:schemeClr>
                </a:solidFill>
                <a:latin typeface="Calibri" panose="020F0502020204030204" charset="0"/>
                <a:cs typeface="Calibri" panose="020F0502020204030204" charset="0"/>
              </a:rPr>
              <a:t>convenient observation</a:t>
            </a:r>
          </a:p>
          <a:p>
            <a:endParaRPr lang="en-US" altLang="zh-CN" b="1" dirty="0">
              <a:solidFill>
                <a:schemeClr val="tx1">
                  <a:lumMod val="65000"/>
                  <a:lumOff val="35000"/>
                </a:schemeClr>
              </a:solidFill>
              <a:latin typeface="Calibri" panose="020F0502020204030204" charset="0"/>
              <a:cs typeface="Calibri" panose="020F0502020204030204" charset="0"/>
            </a:endParaRPr>
          </a:p>
          <a:p>
            <a:r>
              <a:rPr lang="zh-CN" altLang="en-US" b="1" dirty="0">
                <a:solidFill>
                  <a:schemeClr val="tx1">
                    <a:lumMod val="65000"/>
                    <a:lumOff val="35000"/>
                  </a:schemeClr>
                </a:solidFill>
                <a:latin typeface="Calibri" panose="020F0502020204030204" charset="0"/>
                <a:cs typeface="Calibri" panose="020F0502020204030204" charset="0"/>
              </a:rPr>
              <a:t>5</a:t>
            </a:r>
            <a:r>
              <a:rPr lang="en-US" altLang="zh-CN" b="1" dirty="0">
                <a:solidFill>
                  <a:schemeClr val="tx1">
                    <a:lumMod val="65000"/>
                    <a:lumOff val="35000"/>
                  </a:schemeClr>
                </a:solidFill>
                <a:latin typeface="Calibri" panose="020F0502020204030204" charset="0"/>
                <a:cs typeface="Calibri" panose="020F0502020204030204" charset="0"/>
              </a:rPr>
              <a:t>. </a:t>
            </a:r>
            <a:r>
              <a:rPr lang="zh-CN" altLang="en-US" b="1" dirty="0">
                <a:solidFill>
                  <a:schemeClr val="tx1">
                    <a:lumMod val="65000"/>
                    <a:lumOff val="35000"/>
                  </a:schemeClr>
                </a:solidFill>
                <a:latin typeface="Calibri" panose="020F0502020204030204" charset="0"/>
                <a:cs typeface="Calibri" panose="020F0502020204030204" charset="0"/>
              </a:rPr>
              <a:t>Activated carbon filter to effectively remove odors</a:t>
            </a:r>
          </a:p>
          <a:p>
            <a:endParaRPr lang="en-US" altLang="zh-CN" b="1" dirty="0">
              <a:solidFill>
                <a:schemeClr val="tx1">
                  <a:lumMod val="65000"/>
                  <a:lumOff val="35000"/>
                </a:schemeClr>
              </a:solidFill>
              <a:latin typeface="Calibri" panose="020F0502020204030204" charset="0"/>
              <a:cs typeface="Calibri" panose="020F0502020204030204" charset="0"/>
            </a:endParaRPr>
          </a:p>
          <a:p>
            <a:r>
              <a:rPr lang="zh-CN" altLang="en-US" b="1" dirty="0">
                <a:solidFill>
                  <a:schemeClr val="tx1">
                    <a:lumMod val="65000"/>
                    <a:lumOff val="35000"/>
                  </a:schemeClr>
                </a:solidFill>
                <a:latin typeface="Calibri" panose="020F0502020204030204" charset="0"/>
                <a:cs typeface="Calibri" panose="020F0502020204030204" charset="0"/>
              </a:rPr>
              <a:t>6</a:t>
            </a:r>
            <a:r>
              <a:rPr lang="en-US" altLang="zh-CN" b="1" dirty="0">
                <a:solidFill>
                  <a:schemeClr val="tx1">
                    <a:lumMod val="65000"/>
                    <a:lumOff val="35000"/>
                  </a:schemeClr>
                </a:solidFill>
                <a:latin typeface="Calibri" panose="020F0502020204030204" charset="0"/>
                <a:cs typeface="Calibri" panose="020F0502020204030204" charset="0"/>
              </a:rPr>
              <a:t>. </a:t>
            </a:r>
            <a:r>
              <a:rPr lang="zh-CN" altLang="en-US" b="1" dirty="0">
                <a:solidFill>
                  <a:schemeClr val="tx1">
                    <a:lumMod val="65000"/>
                    <a:lumOff val="35000"/>
                  </a:schemeClr>
                </a:solidFill>
                <a:latin typeface="Calibri" panose="020F0502020204030204" charset="0"/>
                <a:cs typeface="Calibri" panose="020F0502020204030204" charset="0"/>
              </a:rPr>
              <a:t>Three sealing methods are availableodors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5-1.jpg一件式造口袋-5-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3779520" y="768350"/>
            <a:ext cx="43928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Hydrocolloid Barrier</a:t>
            </a:r>
          </a:p>
        </p:txBody>
      </p:sp>
      <p:sp>
        <p:nvSpPr>
          <p:cNvPr id="4" name="文本框 3"/>
          <p:cNvSpPr txBox="1"/>
          <p:nvPr/>
        </p:nvSpPr>
        <p:spPr>
          <a:xfrm>
            <a:off x="3779520" y="1556385"/>
            <a:ext cx="4670425" cy="4707890"/>
          </a:xfrm>
          <a:prstGeom prst="rect">
            <a:avLst/>
          </a:prstGeom>
          <a:noFill/>
        </p:spPr>
        <p:txBody>
          <a:bodyPr wrap="square" rtlCol="0">
            <a:spAutoFit/>
          </a:bodyPr>
          <a:lstStyle/>
          <a:p>
            <a:r>
              <a:rPr lang="zh-CN" altLang="en-US" sz="2000">
                <a:solidFill>
                  <a:schemeClr val="tx1">
                    <a:lumMod val="65000"/>
                    <a:lumOff val="35000"/>
                  </a:schemeClr>
                </a:solidFill>
                <a:latin typeface="Calibri" panose="020F0502020204030204" charset="0"/>
                <a:cs typeface="Calibri" panose="020F0502020204030204" charset="0"/>
              </a:rPr>
              <a:t>Using medical hydrocolloid material, with no irritation and extremely low allergy rate.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Special hydrocolloid formula, with strong adhesive and safe and reliable.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Soft and comfortable, with radial incisions designed to conform to wrinkled skin with physical activity.</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Easy to replace and clean.</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Effectively absorbs the sweat produced by the skin, keeps it fresh and does not irritate the skin.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368"/>
            <a:ext cx="8229600" cy="1143000"/>
          </a:xfrm>
        </p:spPr>
        <p:txBody>
          <a:bodyPr/>
          <a:lstStyle/>
          <a:p>
            <a:r>
              <a:rPr lang="zh-CN" altLang="en-US" b="1" dirty="0">
                <a:solidFill>
                  <a:srgbClr val="00B050"/>
                </a:solidFill>
                <a:latin typeface="Calibri" panose="020F0502020204030204" charset="0"/>
                <a:cs typeface="Calibri" panose="020F0502020204030204" charset="0"/>
              </a:rPr>
              <a:t>Three Barrier Styles To Fit Every Type Of Stoma</a:t>
            </a:r>
          </a:p>
        </p:txBody>
      </p:sp>
      <p:pic>
        <p:nvPicPr>
          <p:cNvPr id="28" name="内容占位符 27" descr="D:\OneDrive\桌面\一件式造口袋-6-1-1.png一件式造口袋-6-1-1"/>
          <p:cNvPicPr>
            <a:picLocks noGrp="1" noChangeAspect="1"/>
          </p:cNvPicPr>
          <p:nvPr>
            <p:ph idx="1"/>
          </p:nvPr>
        </p:nvPicPr>
        <p:blipFill>
          <a:blip r:embed="rId2" cstate="email"/>
          <a:srcRect/>
          <a:stretch>
            <a:fillRect/>
          </a:stretch>
        </p:blipFill>
        <p:spPr>
          <a:xfrm>
            <a:off x="514350" y="3467735"/>
            <a:ext cx="2348865" cy="2075180"/>
          </a:xfrm>
          <a:prstGeom prst="rect">
            <a:avLst/>
          </a:prstGeom>
        </p:spPr>
      </p:pic>
      <p:pic>
        <p:nvPicPr>
          <p:cNvPr id="29" name="图片 28" descr="D:\OneDrive\桌面\一件式造口袋-6-2-2.png一件式造口袋-6-2-2"/>
          <p:cNvPicPr>
            <a:picLocks noChangeAspect="1"/>
          </p:cNvPicPr>
          <p:nvPr/>
        </p:nvPicPr>
        <p:blipFill>
          <a:blip r:embed="rId3" cstate="email"/>
          <a:srcRect/>
          <a:stretch>
            <a:fillRect/>
          </a:stretch>
        </p:blipFill>
        <p:spPr>
          <a:xfrm>
            <a:off x="3390900" y="3507105"/>
            <a:ext cx="2167255" cy="2035810"/>
          </a:xfrm>
          <a:prstGeom prst="rect">
            <a:avLst/>
          </a:prstGeom>
        </p:spPr>
      </p:pic>
      <p:pic>
        <p:nvPicPr>
          <p:cNvPr id="30" name="图片 29" descr="一件式造口袋-6-3"/>
          <p:cNvPicPr>
            <a:picLocks noChangeAspect="1"/>
          </p:cNvPicPr>
          <p:nvPr/>
        </p:nvPicPr>
        <p:blipFill>
          <a:blip r:embed="rId4" cstate="email"/>
          <a:stretch>
            <a:fillRect/>
          </a:stretch>
        </p:blipFill>
        <p:spPr>
          <a:xfrm>
            <a:off x="6155690" y="3467735"/>
            <a:ext cx="2075180" cy="2075180"/>
          </a:xfrm>
          <a:prstGeom prst="rect">
            <a:avLst/>
          </a:prstGeom>
        </p:spPr>
      </p:pic>
      <p:sp>
        <p:nvSpPr>
          <p:cNvPr id="31" name="文本框 30"/>
          <p:cNvSpPr txBox="1"/>
          <p:nvPr/>
        </p:nvSpPr>
        <p:spPr>
          <a:xfrm>
            <a:off x="683260" y="5894070"/>
            <a:ext cx="3048000"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Hydrocolloid</a:t>
            </a:r>
            <a:r>
              <a:rPr lang="en-US" altLang="zh-CN">
                <a:solidFill>
                  <a:schemeClr val="tx1">
                    <a:lumMod val="65000"/>
                    <a:lumOff val="35000"/>
                  </a:schemeClr>
                </a:solidFill>
                <a:latin typeface="Calibri" panose="020F0502020204030204" charset="0"/>
                <a:cs typeface="Calibri" panose="020F0502020204030204" charset="0"/>
              </a:rPr>
              <a:t> </a:t>
            </a:r>
            <a:r>
              <a:rPr lang="zh-CN" altLang="en-US">
                <a:solidFill>
                  <a:schemeClr val="tx1">
                    <a:lumMod val="65000"/>
                    <a:lumOff val="35000"/>
                  </a:schemeClr>
                </a:solidFill>
                <a:latin typeface="Calibri" panose="020F0502020204030204" charset="0"/>
                <a:cs typeface="Calibri" panose="020F0502020204030204" charset="0"/>
              </a:rPr>
              <a:t>barrier</a:t>
            </a:r>
          </a:p>
        </p:txBody>
      </p:sp>
      <p:sp>
        <p:nvSpPr>
          <p:cNvPr id="32" name="文本框 31"/>
          <p:cNvSpPr txBox="1"/>
          <p:nvPr/>
        </p:nvSpPr>
        <p:spPr>
          <a:xfrm>
            <a:off x="3419475" y="5876925"/>
            <a:ext cx="3048000" cy="64516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sym typeface="+mn-ea"/>
              </a:rPr>
              <a:t>Hydrocolloid barrier </a:t>
            </a:r>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sym typeface="+mn-ea"/>
              </a:rPr>
              <a:t> </a:t>
            </a:r>
            <a:r>
              <a:rPr lang="en-US" altLang="zh-CN" dirty="0">
                <a:solidFill>
                  <a:schemeClr val="tx1">
                    <a:lumMod val="65000"/>
                    <a:lumOff val="35000"/>
                  </a:schemeClr>
                </a:solidFill>
                <a:latin typeface="Calibri" panose="020F0502020204030204" charset="0"/>
                <a:cs typeface="Calibri" panose="020F0502020204030204" charset="0"/>
                <a:sym typeface="+mn-ea"/>
              </a:rPr>
              <a:t>   </a:t>
            </a:r>
            <a:r>
              <a:rPr lang="zh-CN" altLang="en-US" dirty="0">
                <a:solidFill>
                  <a:schemeClr val="tx1">
                    <a:lumMod val="65000"/>
                    <a:lumOff val="35000"/>
                  </a:schemeClr>
                </a:solidFill>
                <a:latin typeface="Calibri" panose="020F0502020204030204" charset="0"/>
                <a:cs typeface="Calibri" panose="020F0502020204030204" charset="0"/>
                <a:sym typeface="+mn-ea"/>
              </a:rPr>
              <a:t>with tape border</a:t>
            </a:r>
            <a:endParaRPr lang="zh-CN" altLang="en-US" dirty="0">
              <a:solidFill>
                <a:schemeClr val="tx1">
                  <a:lumMod val="65000"/>
                  <a:lumOff val="35000"/>
                </a:schemeClr>
              </a:solidFill>
              <a:latin typeface="Calibri" panose="020F0502020204030204" charset="0"/>
              <a:cs typeface="Calibri" panose="020F0502020204030204" charset="0"/>
            </a:endParaRPr>
          </a:p>
        </p:txBody>
      </p:sp>
      <p:sp>
        <p:nvSpPr>
          <p:cNvPr id="33" name="文本框 32"/>
          <p:cNvSpPr txBox="1"/>
          <p:nvPr/>
        </p:nvSpPr>
        <p:spPr>
          <a:xfrm>
            <a:off x="6155690" y="5894070"/>
            <a:ext cx="3048000" cy="368300"/>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charset="0"/>
                <a:cs typeface="Calibri" panose="020F0502020204030204" charset="0"/>
              </a:rPr>
              <a:t>Convex</a:t>
            </a:r>
            <a:r>
              <a:rPr lang="zh-CN" altLang="en-US" dirty="0">
                <a:solidFill>
                  <a:schemeClr val="tx1">
                    <a:lumMod val="65000"/>
                    <a:lumOff val="35000"/>
                  </a:schemeClr>
                </a:solidFill>
                <a:latin typeface="Calibri" panose="020F0502020204030204" charset="0"/>
                <a:cs typeface="Calibri" panose="020F0502020204030204" charset="0"/>
              </a:rPr>
              <a:t> barrier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35560" y="-27622"/>
            <a:ext cx="8229600"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B</a:t>
            </a:r>
            <a:r>
              <a:rPr lang="zh-CN" altLang="en-US" sz="3200" b="1" dirty="0">
                <a:solidFill>
                  <a:srgbClr val="00B050"/>
                </a:solidFill>
                <a:latin typeface="Tahoma" panose="020B0604030504040204" pitchFamily="34" charset="0"/>
                <a:cs typeface="Tahoma" panose="020B0604030504040204" pitchFamily="34" charset="0"/>
                <a:sym typeface="+mn-ea"/>
              </a:rPr>
              <a:t>arrier</a:t>
            </a:r>
          </a:p>
        </p:txBody>
      </p:sp>
      <p:pic>
        <p:nvPicPr>
          <p:cNvPr id="2" name="图片 1" descr="1"/>
          <p:cNvPicPr>
            <a:picLocks noChangeAspect="1"/>
          </p:cNvPicPr>
          <p:nvPr/>
        </p:nvPicPr>
        <p:blipFill>
          <a:blip r:embed="rId3" cstate="email"/>
          <a:stretch>
            <a:fillRect/>
          </a:stretch>
        </p:blipFill>
        <p:spPr>
          <a:xfrm>
            <a:off x="0" y="904875"/>
            <a:ext cx="9144000" cy="59531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arrier</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W</a:t>
            </a:r>
            <a:r>
              <a:rPr lang="zh-CN" altLang="en-US" sz="3200" b="1" dirty="0">
                <a:solidFill>
                  <a:srgbClr val="00B050"/>
                </a:solidFill>
                <a:latin typeface="Tahoma" panose="020B0604030504040204" pitchFamily="34" charset="0"/>
                <a:cs typeface="Tahoma" panose="020B0604030504040204" pitchFamily="34" charset="0"/>
                <a:sym typeface="+mn-ea"/>
              </a:rPr>
              <a:t>ith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T</a:t>
            </a:r>
            <a:r>
              <a:rPr lang="zh-CN" altLang="en-US" sz="3200" b="1" dirty="0">
                <a:solidFill>
                  <a:srgbClr val="00B050"/>
                </a:solidFill>
                <a:latin typeface="Tahoma" panose="020B0604030504040204" pitchFamily="34" charset="0"/>
                <a:cs typeface="Tahoma" panose="020B0604030504040204" pitchFamily="34" charset="0"/>
                <a:sym typeface="+mn-ea"/>
              </a:rPr>
              <a:t>ape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order</a:t>
            </a:r>
          </a:p>
        </p:txBody>
      </p:sp>
      <p:pic>
        <p:nvPicPr>
          <p:cNvPr id="2" name="图片 1" descr="2"/>
          <p:cNvPicPr>
            <a:picLocks noChangeAspect="1"/>
          </p:cNvPicPr>
          <p:nvPr/>
        </p:nvPicPr>
        <p:blipFill>
          <a:blip r:embed="rId3" cstate="email"/>
          <a:stretch>
            <a:fillRect/>
          </a:stretch>
        </p:blipFill>
        <p:spPr>
          <a:xfrm>
            <a:off x="0" y="908685"/>
            <a:ext cx="9203690" cy="59924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rPr>
              <a:t>Convex</a:t>
            </a:r>
            <a:r>
              <a:rPr lang="zh-CN" altLang="en-US" sz="3200" b="1" dirty="0">
                <a:solidFill>
                  <a:srgbClr val="00B050"/>
                </a:solidFill>
                <a:latin typeface="Tahoma" panose="020B0604030504040204" pitchFamily="34" charset="0"/>
                <a:cs typeface="Tahoma" panose="020B0604030504040204" pitchFamily="34" charset="0"/>
              </a:rPr>
              <a:t> barrier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7-1.jpg一件式造口袋-7-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629520" y="3034348"/>
            <a:ext cx="3707765" cy="768350"/>
          </a:xfrm>
          <a:prstGeom prst="rect">
            <a:avLst/>
          </a:prstGeom>
          <a:noFill/>
        </p:spPr>
        <p:txBody>
          <a:bodyPr wrap="square" rtlCol="0">
            <a:spAutoFit/>
          </a:bodyPr>
          <a:lstStyle/>
          <a:p>
            <a:r>
              <a:rPr lang="zh-CN" altLang="en-US" sz="4400" b="1" dirty="0">
                <a:solidFill>
                  <a:schemeClr val="bg1"/>
                </a:solidFill>
                <a:latin typeface="Calibri" panose="020F0502020204030204" charset="0"/>
                <a:cs typeface="Calibri" panose="020F0502020204030204" charset="0"/>
              </a:rPr>
              <a:t>The Bag Body</a:t>
            </a:r>
          </a:p>
        </p:txBody>
      </p:sp>
      <p:sp>
        <p:nvSpPr>
          <p:cNvPr id="4" name="文本框 3"/>
          <p:cNvSpPr txBox="1"/>
          <p:nvPr/>
        </p:nvSpPr>
        <p:spPr>
          <a:xfrm>
            <a:off x="611505" y="4004945"/>
            <a:ext cx="3048000" cy="1477328"/>
          </a:xfrm>
          <a:prstGeom prst="rect">
            <a:avLst/>
          </a:prstGeom>
          <a:noFill/>
        </p:spPr>
        <p:txBody>
          <a:bodyPr wrap="square" rtlCol="0">
            <a:spAutoFit/>
          </a:bodyPr>
          <a:lstStyle/>
          <a:p>
            <a:r>
              <a:rPr lang="en-US" altLang="zh-CN" b="1" dirty="0">
                <a:solidFill>
                  <a:schemeClr val="bg1"/>
                </a:solidFill>
                <a:latin typeface="Calibri" panose="020F0502020204030204" charset="0"/>
                <a:cs typeface="Calibri" panose="020F0502020204030204" charset="0"/>
              </a:rPr>
              <a:t>* </a:t>
            </a:r>
            <a:r>
              <a:rPr lang="zh-CN" altLang="en-US" b="1" dirty="0">
                <a:solidFill>
                  <a:schemeClr val="bg1"/>
                </a:solidFill>
                <a:latin typeface="Calibri" panose="020F0502020204030204" charset="0"/>
                <a:cs typeface="Calibri" panose="020F0502020204030204" charset="0"/>
              </a:rPr>
              <a:t>High barrier film, soft and strong</a:t>
            </a:r>
          </a:p>
          <a:p>
            <a:endParaRPr lang="en-US" altLang="zh-CN" b="1" dirty="0">
              <a:solidFill>
                <a:schemeClr val="bg1"/>
              </a:solidFill>
              <a:latin typeface="Calibri" panose="020F0502020204030204" charset="0"/>
              <a:cs typeface="Calibri" panose="020F0502020204030204" charset="0"/>
            </a:endParaRPr>
          </a:p>
          <a:p>
            <a:r>
              <a:rPr lang="en-US" altLang="zh-CN" b="1" dirty="0">
                <a:solidFill>
                  <a:schemeClr val="bg1"/>
                </a:solidFill>
                <a:latin typeface="Calibri" panose="020F0502020204030204" charset="0"/>
                <a:cs typeface="Calibri" panose="020F0502020204030204" charset="0"/>
              </a:rPr>
              <a:t>*</a:t>
            </a:r>
            <a:r>
              <a:rPr lang="zh-CN" altLang="en-US" b="1" dirty="0">
                <a:solidFill>
                  <a:schemeClr val="bg1"/>
                </a:solidFill>
                <a:latin typeface="Calibri" panose="020F0502020204030204" charset="0"/>
                <a:cs typeface="Calibri" panose="020F0502020204030204" charset="0"/>
              </a:rPr>
              <a:t>Good airtightness and no leakage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8-1.jpg一件式造口袋-8-1"/>
          <p:cNvPicPr>
            <a:picLocks noChangeAspect="1"/>
          </p:cNvPicPr>
          <p:nvPr/>
        </p:nvPicPr>
        <p:blipFill>
          <a:blip r:embed="rId6" cstate="email"/>
          <a:srcRect/>
          <a:stretch>
            <a:fillRect/>
          </a:stretch>
        </p:blipFill>
        <p:spPr>
          <a:xfrm>
            <a:off x="0" y="-27305"/>
            <a:ext cx="9144000" cy="6858000"/>
          </a:xfrm>
          <a:prstGeom prst="rect">
            <a:avLst/>
          </a:prstGeom>
          <a:ln>
            <a:solidFill>
              <a:schemeClr val="accent1"/>
            </a:solidFill>
          </a:ln>
        </p:spPr>
      </p:pic>
      <p:pic>
        <p:nvPicPr>
          <p:cNvPr id="5" name="图片 4" descr="一件式造口袋-8-4"/>
          <p:cNvPicPr>
            <a:picLocks noChangeAspect="1"/>
          </p:cNvPicPr>
          <p:nvPr/>
        </p:nvPicPr>
        <p:blipFill>
          <a:blip r:embed="rId7" cstate="email"/>
          <a:stretch>
            <a:fillRect/>
          </a:stretch>
        </p:blipFill>
        <p:spPr>
          <a:xfrm>
            <a:off x="6433502" y="4125482"/>
            <a:ext cx="617220" cy="1142365"/>
          </a:xfrm>
          <a:prstGeom prst="rect">
            <a:avLst/>
          </a:prstGeom>
        </p:spPr>
      </p:pic>
      <p:pic>
        <p:nvPicPr>
          <p:cNvPr id="6" name="图片 5" descr="一件式造口袋-8-2"/>
          <p:cNvPicPr>
            <a:picLocks noChangeAspect="1"/>
          </p:cNvPicPr>
          <p:nvPr/>
        </p:nvPicPr>
        <p:blipFill>
          <a:blip r:embed="rId8" cstate="email"/>
          <a:stretch>
            <a:fillRect/>
          </a:stretch>
        </p:blipFill>
        <p:spPr>
          <a:xfrm>
            <a:off x="3112135" y="2508250"/>
            <a:ext cx="1109980" cy="892175"/>
          </a:xfrm>
          <a:prstGeom prst="rect">
            <a:avLst/>
          </a:prstGeom>
        </p:spPr>
      </p:pic>
      <p:pic>
        <p:nvPicPr>
          <p:cNvPr id="7" name="图片 6" descr="一件式造口袋-8-3"/>
          <p:cNvPicPr>
            <a:picLocks noChangeAspect="1"/>
          </p:cNvPicPr>
          <p:nvPr/>
        </p:nvPicPr>
        <p:blipFill>
          <a:blip r:embed="rId9" cstate="email"/>
          <a:stretch>
            <a:fillRect/>
          </a:stretch>
        </p:blipFill>
        <p:spPr>
          <a:xfrm>
            <a:off x="5652135" y="2420620"/>
            <a:ext cx="1976120" cy="965835"/>
          </a:xfrm>
          <a:prstGeom prst="rect">
            <a:avLst/>
          </a:prstGeom>
        </p:spPr>
      </p:pic>
      <p:pic>
        <p:nvPicPr>
          <p:cNvPr id="3" name="图片 2" descr="640fac28fffcb065db989ac84918db2"/>
          <p:cNvPicPr>
            <a:picLocks noChangeAspect="1"/>
          </p:cNvPicPr>
          <p:nvPr/>
        </p:nvPicPr>
        <p:blipFill>
          <a:blip r:embed="rId10" cstate="email"/>
          <a:stretch>
            <a:fillRect/>
          </a:stretch>
        </p:blipFill>
        <p:spPr>
          <a:xfrm>
            <a:off x="2739277" y="4191695"/>
            <a:ext cx="2078990" cy="1046480"/>
          </a:xfrm>
          <a:prstGeom prst="rect">
            <a:avLst/>
          </a:prstGeom>
        </p:spPr>
      </p:pic>
      <p:sp>
        <p:nvSpPr>
          <p:cNvPr id="4" name="标题 1"/>
          <p:cNvSpPr>
            <a:spLocks noGrp="1"/>
          </p:cNvSpPr>
          <p:nvPr>
            <p:custDataLst>
              <p:tags r:id="rId1"/>
            </p:custDataLst>
          </p:nvPr>
        </p:nvSpPr>
        <p:spPr>
          <a:xfrm>
            <a:off x="457200" y="908368"/>
            <a:ext cx="8229600" cy="1143000"/>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4000" b="1" dirty="0">
                <a:solidFill>
                  <a:srgbClr val="00B050"/>
                </a:solidFill>
                <a:latin typeface="Calibri" panose="020F0502020204030204" charset="0"/>
                <a:cs typeface="Calibri" panose="020F0502020204030204" charset="0"/>
              </a:rPr>
              <a:t>A Variety Of Bag Styles Are Available For Patients Of Different Ages</a:t>
            </a:r>
          </a:p>
        </p:txBody>
      </p:sp>
      <p:sp>
        <p:nvSpPr>
          <p:cNvPr id="8" name="文本框 7"/>
          <p:cNvSpPr txBox="1"/>
          <p:nvPr/>
        </p:nvSpPr>
        <p:spPr>
          <a:xfrm>
            <a:off x="3185170" y="3495357"/>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Neonate</a:t>
            </a:r>
          </a:p>
        </p:txBody>
      </p:sp>
      <p:sp>
        <p:nvSpPr>
          <p:cNvPr id="9" name="文本框 8"/>
          <p:cNvSpPr txBox="1"/>
          <p:nvPr>
            <p:custDataLst>
              <p:tags r:id="rId2"/>
            </p:custDataLst>
          </p:nvPr>
        </p:nvSpPr>
        <p:spPr>
          <a:xfrm>
            <a:off x="6350635" y="5413375"/>
            <a:ext cx="1248410"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Larger Size</a:t>
            </a:r>
          </a:p>
        </p:txBody>
      </p:sp>
      <p:sp>
        <p:nvSpPr>
          <p:cNvPr id="10" name="文本框 9"/>
          <p:cNvSpPr txBox="1"/>
          <p:nvPr>
            <p:custDataLst>
              <p:tags r:id="rId3"/>
            </p:custDataLst>
          </p:nvPr>
        </p:nvSpPr>
        <p:spPr>
          <a:xfrm>
            <a:off x="3264739" y="5413375"/>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Adult</a:t>
            </a:r>
          </a:p>
        </p:txBody>
      </p:sp>
      <p:sp>
        <p:nvSpPr>
          <p:cNvPr id="11" name="文本框 10"/>
          <p:cNvSpPr txBox="1"/>
          <p:nvPr>
            <p:custDataLst>
              <p:tags r:id="rId4"/>
            </p:custDataLst>
          </p:nvPr>
        </p:nvSpPr>
        <p:spPr>
          <a:xfrm>
            <a:off x="6228080" y="3500755"/>
            <a:ext cx="1028065"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9-1.jpg一件式造口袋-9-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4427984" y="704850"/>
            <a:ext cx="5544616" cy="1135380"/>
          </a:xfrm>
          <a:prstGeom prst="rect">
            <a:avLst/>
          </a:prstGeom>
          <a:noFill/>
        </p:spPr>
        <p:txBody>
          <a:bodyPr wrap="square" rtlCol="0">
            <a:noAutofit/>
          </a:bodyPr>
          <a:lstStyle/>
          <a:p>
            <a:r>
              <a:rPr lang="zh-CN" altLang="en-US" sz="3200" b="1" dirty="0">
                <a:solidFill>
                  <a:schemeClr val="bg1"/>
                </a:solidFill>
                <a:latin typeface="Calibri" panose="020F0502020204030204" charset="0"/>
                <a:cs typeface="Calibri" panose="020F0502020204030204" charset="0"/>
              </a:rPr>
              <a:t>Outer Lining Non</a:t>
            </a:r>
            <a:r>
              <a:rPr lang="en-US" altLang="zh-CN" sz="3200" b="1" dirty="0">
                <a:solidFill>
                  <a:schemeClr val="bg1"/>
                </a:solidFill>
                <a:latin typeface="Calibri" panose="020F0502020204030204" charset="0"/>
                <a:cs typeface="Calibri" panose="020F0502020204030204" charset="0"/>
              </a:rPr>
              <a:t>-</a:t>
            </a:r>
            <a:r>
              <a:rPr lang="zh-CN" altLang="en-US" sz="3200" b="1" dirty="0">
                <a:solidFill>
                  <a:schemeClr val="bg1"/>
                </a:solidFill>
                <a:latin typeface="Calibri" panose="020F0502020204030204" charset="0"/>
                <a:cs typeface="Calibri" panose="020F0502020204030204" charset="0"/>
              </a:rPr>
              <a:t>woven </a:t>
            </a:r>
            <a:endParaRPr lang="en-US" altLang="zh-CN" sz="3200" b="1" dirty="0">
              <a:solidFill>
                <a:schemeClr val="bg1"/>
              </a:solidFill>
              <a:latin typeface="Calibri" panose="020F0502020204030204" charset="0"/>
              <a:cs typeface="Calibri" panose="020F0502020204030204" charset="0"/>
            </a:endParaRPr>
          </a:p>
          <a:p>
            <a:r>
              <a:rPr lang="zh-CN" altLang="en-US" sz="3200" b="1" dirty="0">
                <a:solidFill>
                  <a:schemeClr val="bg1"/>
                </a:solidFill>
                <a:latin typeface="Calibri" panose="020F0502020204030204" charset="0"/>
                <a:cs typeface="Calibri" panose="020F0502020204030204" charset="0"/>
              </a:rPr>
              <a:t>Fabric</a:t>
            </a:r>
          </a:p>
        </p:txBody>
      </p:sp>
      <p:sp>
        <p:nvSpPr>
          <p:cNvPr id="4" name="文本框 3"/>
          <p:cNvSpPr txBox="1"/>
          <p:nvPr/>
        </p:nvSpPr>
        <p:spPr>
          <a:xfrm>
            <a:off x="4572000" y="2302510"/>
            <a:ext cx="3852545" cy="3046095"/>
          </a:xfrm>
          <a:prstGeom prst="rect">
            <a:avLst/>
          </a:prstGeom>
          <a:noFill/>
        </p:spPr>
        <p:txBody>
          <a:bodyPr wrap="square" rtlCol="0">
            <a:spAutoFit/>
          </a:bodyPr>
          <a:lstStyle/>
          <a:p>
            <a:r>
              <a:rPr lang="zh-CN" altLang="en-US" sz="2400">
                <a:solidFill>
                  <a:schemeClr val="bg1"/>
                </a:solidFill>
                <a:latin typeface="Calibri" panose="020F0502020204030204" charset="0"/>
                <a:cs typeface="Calibri" panose="020F0502020204030204" charset="0"/>
              </a:rPr>
              <a:t>Ultra-thin non-woven fabric, soft and comfortable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Waterproof fabric that stays fresh for a long time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Two colors available: skin color and white color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0-1.jpg一件式造口袋-10-1"/>
          <p:cNvPicPr>
            <a:picLocks noChangeAspect="1"/>
          </p:cNvPicPr>
          <p:nvPr/>
        </p:nvPicPr>
        <p:blipFill>
          <a:blip r:embed="rId2" cstate="email"/>
          <a:srcRect/>
          <a:stretch>
            <a:fillRect/>
          </a:stretch>
        </p:blipFill>
        <p:spPr>
          <a:xfrm>
            <a:off x="0" y="0"/>
            <a:ext cx="9222105" cy="6916420"/>
          </a:xfrm>
          <a:prstGeom prst="rect">
            <a:avLst/>
          </a:prstGeom>
          <a:ln>
            <a:solidFill>
              <a:schemeClr val="accent1"/>
            </a:solidFill>
          </a:ln>
        </p:spPr>
      </p:pic>
      <p:sp>
        <p:nvSpPr>
          <p:cNvPr id="3" name="文本框 2"/>
          <p:cNvSpPr txBox="1"/>
          <p:nvPr/>
        </p:nvSpPr>
        <p:spPr>
          <a:xfrm>
            <a:off x="467360" y="2996565"/>
            <a:ext cx="3048000" cy="829945"/>
          </a:xfrm>
          <a:prstGeom prst="rect">
            <a:avLst/>
          </a:prstGeom>
          <a:noFill/>
        </p:spPr>
        <p:txBody>
          <a:bodyPr wrap="square" rtlCol="0">
            <a:spAutoFit/>
          </a:bodyPr>
          <a:lstStyle/>
          <a:p>
            <a:r>
              <a:rPr lang="zh-CN" altLang="en-US" sz="4800" b="1" dirty="0">
                <a:solidFill>
                  <a:srgbClr val="00B050"/>
                </a:solidFill>
                <a:latin typeface="Calibri" panose="020F0502020204030204" charset="0"/>
                <a:cs typeface="Calibri" panose="020F0502020204030204" charset="0"/>
              </a:rPr>
              <a:t>View Port</a:t>
            </a:r>
          </a:p>
        </p:txBody>
      </p:sp>
      <p:sp>
        <p:nvSpPr>
          <p:cNvPr id="4" name="文本框 3"/>
          <p:cNvSpPr txBox="1"/>
          <p:nvPr/>
        </p:nvSpPr>
        <p:spPr>
          <a:xfrm>
            <a:off x="479727" y="3826510"/>
            <a:ext cx="4392672" cy="1938992"/>
          </a:xfrm>
          <a:prstGeom prst="rect">
            <a:avLst/>
          </a:prstGeom>
          <a:noFill/>
        </p:spPr>
        <p:txBody>
          <a:bodyPr wrap="square" rtlCol="0">
            <a:spAutoFit/>
          </a:bodyPr>
          <a:lstStyle/>
          <a:p>
            <a:r>
              <a:rPr lang="zh-CN" altLang="en-US" sz="2000" dirty="0">
                <a:solidFill>
                  <a:schemeClr val="tx1">
                    <a:lumMod val="65000"/>
                    <a:lumOff val="35000"/>
                  </a:schemeClr>
                </a:solidFill>
                <a:latin typeface="Calibri" panose="020F0502020204030204" charset="0"/>
                <a:cs typeface="Calibri" panose="020F0502020204030204" charset="0"/>
              </a:rPr>
              <a:t>The hidden stoma observation window is convenient for doctors and patients to observe the stoma</a:t>
            </a:r>
          </a:p>
          <a:p>
            <a:endParaRPr lang="zh-CN" altLang="en-US" sz="2000" dirty="0">
              <a:solidFill>
                <a:schemeClr val="tx1">
                  <a:lumMod val="65000"/>
                  <a:lumOff val="35000"/>
                </a:schemeClr>
              </a:solidFill>
              <a:latin typeface="Calibri" panose="020F0502020204030204" charset="0"/>
              <a:cs typeface="Calibri" panose="020F0502020204030204" charset="0"/>
            </a:endParaRPr>
          </a:p>
          <a:p>
            <a:r>
              <a:rPr lang="zh-CN" altLang="en-US" sz="2000" dirty="0">
                <a:solidFill>
                  <a:schemeClr val="tx1">
                    <a:lumMod val="65000"/>
                    <a:lumOff val="35000"/>
                  </a:schemeClr>
                </a:solidFill>
                <a:latin typeface="Calibri" panose="020F0502020204030204" charset="0"/>
                <a:cs typeface="Calibri" panose="020F0502020204030204" charset="0"/>
              </a:rPr>
              <a:t>Larger viewing windows for better visibility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1-1.jpg一件式造口袋-11-1"/>
          <p:cNvPicPr>
            <a:picLocks noChangeAspect="1"/>
          </p:cNvPicPr>
          <p:nvPr/>
        </p:nvPicPr>
        <p:blipFill>
          <a:blip r:embed="rId2" cstate="email"/>
          <a:srcRect/>
          <a:stretch>
            <a:fillRect/>
          </a:stretch>
        </p:blipFill>
        <p:spPr>
          <a:xfrm>
            <a:off x="-36195" y="0"/>
            <a:ext cx="9144000" cy="6858000"/>
          </a:xfrm>
          <a:prstGeom prst="rect">
            <a:avLst/>
          </a:prstGeom>
          <a:ln>
            <a:solidFill>
              <a:schemeClr val="accent1"/>
            </a:solidFill>
          </a:ln>
        </p:spPr>
      </p:pic>
      <p:sp>
        <p:nvSpPr>
          <p:cNvPr id="3" name="文本框 2"/>
          <p:cNvSpPr txBox="1"/>
          <p:nvPr/>
        </p:nvSpPr>
        <p:spPr>
          <a:xfrm>
            <a:off x="4860032" y="1066021"/>
            <a:ext cx="4728845" cy="583565"/>
          </a:xfrm>
          <a:prstGeom prst="rect">
            <a:avLst/>
          </a:prstGeom>
          <a:noFill/>
        </p:spPr>
        <p:txBody>
          <a:bodyPr wrap="square" rtlCol="0">
            <a:spAutoFit/>
          </a:bodyPr>
          <a:lstStyle/>
          <a:p>
            <a:r>
              <a:rPr lang="zh-CN" altLang="en-US" sz="3200" b="1" dirty="0">
                <a:solidFill>
                  <a:srgbClr val="00B050"/>
                </a:solidFill>
                <a:latin typeface="Calibri" panose="020F0502020204030204" charset="0"/>
                <a:cs typeface="Calibri" panose="020F0502020204030204" charset="0"/>
              </a:rPr>
              <a:t>Activated Carbon Filter</a:t>
            </a:r>
          </a:p>
        </p:txBody>
      </p:sp>
      <p:sp>
        <p:nvSpPr>
          <p:cNvPr id="4" name="文本框 3"/>
          <p:cNvSpPr txBox="1"/>
          <p:nvPr/>
        </p:nvSpPr>
        <p:spPr>
          <a:xfrm>
            <a:off x="5392103" y="1956435"/>
            <a:ext cx="3048000" cy="286131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Using activated carbon filter to reduce odor</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The activated carbon filter of ILIFECARE design is absorbs odor effectively</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It means giving a better comfort and greater confidence to patients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395536" y="476672"/>
            <a:ext cx="5965825" cy="1692910"/>
          </a:xfrm>
        </p:spPr>
        <p:txBody>
          <a:bodyPr/>
          <a:lstStyle/>
          <a:p>
            <a:pPr algn="l" defTabSz="914400">
              <a:buClrTx/>
              <a:buSzTx/>
              <a:buFontTx/>
            </a:pP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Schematic diagram of the filtration process  </a:t>
            </a:r>
          </a:p>
        </p:txBody>
      </p:sp>
      <p:pic>
        <p:nvPicPr>
          <p:cNvPr id="4" name="图片 3" descr="一件式造口袋-12-1"/>
          <p:cNvPicPr>
            <a:picLocks noChangeAspect="1"/>
          </p:cNvPicPr>
          <p:nvPr/>
        </p:nvPicPr>
        <p:blipFill>
          <a:blip r:embed="rId2" cstate="email"/>
          <a:stretch>
            <a:fillRect/>
          </a:stretch>
        </p:blipFill>
        <p:spPr>
          <a:xfrm>
            <a:off x="5507990" y="911225"/>
            <a:ext cx="2320290" cy="1219200"/>
          </a:xfrm>
          <a:prstGeom prst="rect">
            <a:avLst/>
          </a:prstGeom>
        </p:spPr>
      </p:pic>
      <p:pic>
        <p:nvPicPr>
          <p:cNvPr id="6" name="图片 5" descr="一件式造口袋-12-2"/>
          <p:cNvPicPr>
            <a:picLocks noChangeAspect="1"/>
          </p:cNvPicPr>
          <p:nvPr/>
        </p:nvPicPr>
        <p:blipFill>
          <a:blip r:embed="rId3" cstate="email"/>
          <a:stretch>
            <a:fillRect/>
          </a:stretch>
        </p:blipFill>
        <p:spPr>
          <a:xfrm>
            <a:off x="4703127" y="2398563"/>
            <a:ext cx="4363085" cy="1280160"/>
          </a:xfrm>
          <a:prstGeom prst="rect">
            <a:avLst/>
          </a:prstGeom>
        </p:spPr>
      </p:pic>
      <p:pic>
        <p:nvPicPr>
          <p:cNvPr id="7" name="图片 6" descr="一件式造口袋-12-3"/>
          <p:cNvPicPr>
            <a:picLocks noChangeAspect="1"/>
          </p:cNvPicPr>
          <p:nvPr/>
        </p:nvPicPr>
        <p:blipFill>
          <a:blip r:embed="rId4" cstate="email"/>
          <a:stretch>
            <a:fillRect/>
          </a:stretch>
        </p:blipFill>
        <p:spPr>
          <a:xfrm>
            <a:off x="5076056" y="4149080"/>
            <a:ext cx="3375660" cy="1558290"/>
          </a:xfrm>
          <a:prstGeom prst="rect">
            <a:avLst/>
          </a:prstGeom>
        </p:spPr>
      </p:pic>
      <p:sp>
        <p:nvSpPr>
          <p:cNvPr id="9" name="文本框 8"/>
          <p:cNvSpPr txBox="1"/>
          <p:nvPr/>
        </p:nvSpPr>
        <p:spPr>
          <a:xfrm>
            <a:off x="395536" y="1772816"/>
            <a:ext cx="4191635" cy="3784600"/>
          </a:xfrm>
          <a:prstGeom prst="rect">
            <a:avLst/>
          </a:prstGeom>
          <a:noFill/>
        </p:spPr>
        <p:txBody>
          <a:bodyPr wrap="square" rtlCol="0">
            <a:spAutoFit/>
          </a:bodyPr>
          <a:lstStyle/>
          <a:p>
            <a:r>
              <a:rPr lang="zh-CN" altLang="en-US" sz="2400" dirty="0">
                <a:solidFill>
                  <a:schemeClr val="tx1">
                    <a:lumMod val="65000"/>
                    <a:lumOff val="35000"/>
                  </a:schemeClr>
                </a:solidFill>
                <a:latin typeface="Calibri" panose="020F0502020204030204" charset="0"/>
                <a:cs typeface="Calibri" panose="020F0502020204030204" charset="0"/>
              </a:rPr>
              <a:t>The gas will enter through the air intake, and then exit through the exhaust port.</a:t>
            </a:r>
          </a:p>
          <a:p>
            <a:endParaRPr lang="zh-CN" altLang="en-US" sz="2400" dirty="0">
              <a:solidFill>
                <a:schemeClr val="tx1">
                  <a:lumMod val="65000"/>
                  <a:lumOff val="35000"/>
                </a:schemeClr>
              </a:solidFill>
              <a:latin typeface="Calibri" panose="020F0502020204030204" charset="0"/>
              <a:cs typeface="Calibri" panose="020F0502020204030204" charset="0"/>
            </a:endParaRPr>
          </a:p>
          <a:p>
            <a:r>
              <a:rPr lang="zh-CN" altLang="en-US" sz="2400" dirty="0">
                <a:solidFill>
                  <a:schemeClr val="tx1">
                    <a:lumMod val="65000"/>
                    <a:lumOff val="35000"/>
                  </a:schemeClr>
                </a:solidFill>
                <a:latin typeface="Calibri" panose="020F0502020204030204" charset="0"/>
                <a:cs typeface="Calibri" panose="020F0502020204030204" charset="0"/>
              </a:rPr>
              <a:t>Meanwhile,there is an S cut on the high-barrier film, which may appear on the left or on the middle, and its function is to better exhaust the gas </a:t>
            </a:r>
            <a:r>
              <a:rPr lang="en-US" altLang="zh-CN" sz="2400" dirty="0">
                <a:solidFill>
                  <a:schemeClr val="tx1">
                    <a:lumMod val="65000"/>
                    <a:lumOff val="35000"/>
                  </a:schemeClr>
                </a:solidFill>
                <a:latin typeface="Calibri" panose="020F0502020204030204" charset="0"/>
                <a:cs typeface="Calibri" panose="020F0502020204030204" charset="0"/>
              </a:rPr>
              <a:t>a</a:t>
            </a:r>
            <a:r>
              <a:rPr lang="zh-CN" altLang="en-US" sz="2400" dirty="0">
                <a:solidFill>
                  <a:schemeClr val="tx1">
                    <a:lumMod val="65000"/>
                    <a:lumOff val="35000"/>
                  </a:schemeClr>
                </a:solidFill>
                <a:latin typeface="Calibri" panose="020F0502020204030204" charset="0"/>
                <a:cs typeface="Calibri" panose="020F0502020204030204" charset="0"/>
              </a:rPr>
              <a:t>nd prevent bag swelling.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3-1.jpg一件式造口袋-13-1"/>
          <p:cNvPicPr>
            <a:picLocks noChangeAspect="1"/>
          </p:cNvPicPr>
          <p:nvPr/>
        </p:nvPicPr>
        <p:blipFill>
          <a:blip r:embed="rId2" cstate="email"/>
          <a:srcRect/>
          <a:stretch>
            <a:fillRect/>
          </a:stretch>
        </p:blipFill>
        <p:spPr>
          <a:xfrm>
            <a:off x="35560" y="-27305"/>
            <a:ext cx="9144000" cy="6858000"/>
          </a:xfrm>
          <a:prstGeom prst="rect">
            <a:avLst/>
          </a:prstGeom>
          <a:ln>
            <a:solidFill>
              <a:schemeClr val="accent1"/>
            </a:solidFill>
          </a:ln>
        </p:spPr>
      </p:pic>
      <p:pic>
        <p:nvPicPr>
          <p:cNvPr id="3" name="图片 2" descr="一件式造口袋-13-2"/>
          <p:cNvPicPr>
            <a:picLocks noChangeAspect="1"/>
          </p:cNvPicPr>
          <p:nvPr/>
        </p:nvPicPr>
        <p:blipFill>
          <a:blip r:embed="rId3" cstate="email"/>
          <a:stretch>
            <a:fillRect/>
          </a:stretch>
        </p:blipFill>
        <p:spPr>
          <a:xfrm>
            <a:off x="467360" y="2348865"/>
            <a:ext cx="4979670" cy="3782060"/>
          </a:xfrm>
          <a:prstGeom prst="rect">
            <a:avLst/>
          </a:prstGeom>
        </p:spPr>
      </p:pic>
      <p:sp>
        <p:nvSpPr>
          <p:cNvPr id="4" name="文本框 3"/>
          <p:cNvSpPr txBox="1"/>
          <p:nvPr/>
        </p:nvSpPr>
        <p:spPr>
          <a:xfrm>
            <a:off x="539115" y="620395"/>
            <a:ext cx="4835525" cy="1076325"/>
          </a:xfrm>
          <a:prstGeom prst="rect">
            <a:avLst/>
          </a:prstGeom>
          <a:noFill/>
        </p:spPr>
        <p:txBody>
          <a:bodyPr wrap="square" rtlCol="0">
            <a:spAutoFit/>
          </a:bodyPr>
          <a:lstStyle/>
          <a:p>
            <a:r>
              <a:rPr lang="zh-CN" altLang="en-US" sz="3200" b="1">
                <a:solidFill>
                  <a:schemeClr val="bg1"/>
                </a:solidFill>
                <a:latin typeface="Calibri" panose="020F0502020204030204" charset="0"/>
                <a:cs typeface="Calibri" panose="020F0502020204030204" charset="0"/>
              </a:rPr>
              <a:t>A Variety Of Sealing Methods Are Available</a:t>
            </a:r>
          </a:p>
        </p:txBody>
      </p:sp>
      <p:sp>
        <p:nvSpPr>
          <p:cNvPr id="5" name="文本框 4"/>
          <p:cNvSpPr txBox="1"/>
          <p:nvPr/>
        </p:nvSpPr>
        <p:spPr>
          <a:xfrm>
            <a:off x="632460" y="3927735"/>
            <a:ext cx="3048000" cy="368300"/>
          </a:xfrm>
          <a:prstGeom prst="rect">
            <a:avLst/>
          </a:prstGeom>
          <a:noFill/>
        </p:spPr>
        <p:txBody>
          <a:bodyPr wrap="square" rtlCol="0">
            <a:spAutoFit/>
          </a:bodyPr>
          <a:lstStyle/>
          <a:p>
            <a:r>
              <a:rPr lang="zh-CN" altLang="en-US" b="1" dirty="0">
                <a:solidFill>
                  <a:schemeClr val="bg1"/>
                </a:solidFill>
                <a:latin typeface="Calibri" panose="020F0502020204030204" charset="0"/>
                <a:cs typeface="Calibri" panose="020F0502020204030204" charset="0"/>
              </a:rPr>
              <a:t>Clip closure</a:t>
            </a:r>
          </a:p>
        </p:txBody>
      </p:sp>
      <p:sp>
        <p:nvSpPr>
          <p:cNvPr id="6" name="文本框 5"/>
          <p:cNvSpPr txBox="1"/>
          <p:nvPr/>
        </p:nvSpPr>
        <p:spPr>
          <a:xfrm>
            <a:off x="3419872" y="3927735"/>
            <a:ext cx="3048000" cy="368300"/>
          </a:xfrm>
          <a:prstGeom prst="rect">
            <a:avLst/>
          </a:prstGeom>
          <a:noFill/>
        </p:spPr>
        <p:txBody>
          <a:bodyPr wrap="square" rtlCol="0">
            <a:spAutoFit/>
          </a:bodyPr>
          <a:lstStyle/>
          <a:p>
            <a:r>
              <a:rPr lang="zh-CN" altLang="en-US" b="1" dirty="0">
                <a:solidFill>
                  <a:schemeClr val="bg1"/>
                </a:solidFill>
                <a:latin typeface="Calibri" panose="020F0502020204030204" charset="0"/>
                <a:cs typeface="Calibri" panose="020F0502020204030204" charset="0"/>
              </a:rPr>
              <a:t>Velcro closure</a:t>
            </a:r>
          </a:p>
        </p:txBody>
      </p:sp>
      <p:sp>
        <p:nvSpPr>
          <p:cNvPr id="7" name="文本框 6"/>
          <p:cNvSpPr txBox="1"/>
          <p:nvPr/>
        </p:nvSpPr>
        <p:spPr>
          <a:xfrm>
            <a:off x="539115" y="6274060"/>
            <a:ext cx="3048000" cy="368300"/>
          </a:xfrm>
          <a:prstGeom prst="rect">
            <a:avLst/>
          </a:prstGeom>
          <a:noFill/>
        </p:spPr>
        <p:txBody>
          <a:bodyPr wrap="square" rtlCol="0">
            <a:spAutoFit/>
          </a:bodyPr>
          <a:lstStyle/>
          <a:p>
            <a:r>
              <a:rPr lang="zh-CN" altLang="en-US" b="1" dirty="0">
                <a:solidFill>
                  <a:schemeClr val="bg1"/>
                </a:solidFill>
                <a:latin typeface="Calibri" panose="020F0502020204030204" charset="0"/>
                <a:cs typeface="Calibri" panose="020F0502020204030204" charset="0"/>
              </a:rPr>
              <a:t>Twist Tie Closure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468560" y="548680"/>
            <a:ext cx="7772400" cy="1470025"/>
          </a:xfrm>
        </p:spPr>
        <p:txBody>
          <a:bodyPr anchor="ctr" anchorCtr="0"/>
          <a:lstStyle/>
          <a:p>
            <a:pPr defTabSz="914400">
              <a:buClrTx/>
              <a:buSzTx/>
              <a:buFontTx/>
              <a:buNone/>
            </a:pPr>
            <a:r>
              <a:rPr sz="4400" b="1" kern="1200" baseline="0" dirty="0">
                <a:solidFill>
                  <a:srgbClr val="00B050"/>
                </a:solidFill>
                <a:latin typeface="Calibri" panose="020F0502020204030204" charset="0"/>
                <a:ea typeface="宋体" panose="02010600030101010101" pitchFamily="2" charset="-122"/>
                <a:cs typeface="Calibri" panose="020F0502020204030204" charset="0"/>
              </a:rPr>
              <a:t>Detailed steps for sealing</a:t>
            </a:r>
          </a:p>
        </p:txBody>
      </p:sp>
      <p:sp>
        <p:nvSpPr>
          <p:cNvPr id="3" name="圆角矩形标注 2"/>
          <p:cNvSpPr/>
          <p:nvPr/>
        </p:nvSpPr>
        <p:spPr>
          <a:xfrm>
            <a:off x="508635" y="1916832"/>
            <a:ext cx="1547495" cy="448310"/>
          </a:xfrm>
          <a:prstGeom prst="wedgeRoundRectCallout">
            <a:avLst/>
          </a:prstGeom>
          <a:gradFill>
            <a:gsLst>
              <a:gs pos="0">
                <a:srgbClr val="14CD68"/>
              </a:gs>
              <a:gs pos="100000">
                <a:srgbClr val="0B6E38"/>
              </a:gs>
            </a:gsLst>
            <a:lin ang="5400000" scaled="0"/>
          </a:gradFill>
          <a:ln>
            <a:noFill/>
          </a:ln>
        </p:spPr>
        <p:txBody>
          <a:bodyPr wrap="none" rtlCol="0" anchor="t">
            <a:noAutofit/>
          </a:bodyPr>
          <a:lstStyle/>
          <a:p>
            <a:pPr algn="ctr"/>
            <a:r>
              <a:rPr lang="zh-CN" altLang="en-US" sz="1800" dirty="0">
                <a:solidFill>
                  <a:schemeClr val="bg1"/>
                </a:solidFill>
                <a:latin typeface="Calibri" panose="020F0502020204030204" charset="0"/>
                <a:cs typeface="Calibri" panose="020F0502020204030204" charset="0"/>
                <a:sym typeface="+mn-ea"/>
              </a:rPr>
              <a:t>Velcro closure</a:t>
            </a:r>
            <a:endParaRPr lang="zh-CN" altLang="en-US" sz="1800" b="1" dirty="0">
              <a:ln w="6600">
                <a:solidFill>
                  <a:schemeClr val="accent2"/>
                </a:solidFill>
                <a:prstDash val="solid"/>
              </a:ln>
              <a:solidFill>
                <a:schemeClr val="bg1"/>
              </a:solidFill>
              <a:effectLst>
                <a:outerShdw dist="38100" dir="2700000" algn="tl" rotWithShape="0">
                  <a:schemeClr val="accent2"/>
                </a:outerShdw>
              </a:effectLst>
              <a:latin typeface="Calibri" panose="020F0502020204030204" charset="0"/>
              <a:cs typeface="Calibri" panose="020F0502020204030204" charset="0"/>
              <a:sym typeface="+mn-ea"/>
            </a:endParaRPr>
          </a:p>
        </p:txBody>
      </p:sp>
      <p:pic>
        <p:nvPicPr>
          <p:cNvPr id="5" name="图片 4" descr="D:\OneDrive\桌面\一件式造口袋-14-1.png一件式造口袋-14-1"/>
          <p:cNvPicPr>
            <a:picLocks noChangeAspect="1"/>
          </p:cNvPicPr>
          <p:nvPr/>
        </p:nvPicPr>
        <p:blipFill>
          <a:blip r:embed="rId2" cstate="email"/>
          <a:srcRect/>
          <a:stretch>
            <a:fillRect/>
          </a:stretch>
        </p:blipFill>
        <p:spPr>
          <a:xfrm>
            <a:off x="486575" y="2568675"/>
            <a:ext cx="8303874" cy="33083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3073"/>
          <p:cNvSpPr>
            <a:spLocks noGrp="1"/>
          </p:cNvSpPr>
          <p:nvPr>
            <p:custDataLst>
              <p:tags r:id="rId1"/>
            </p:custDataLst>
          </p:nvPr>
        </p:nvSpPr>
        <p:spPr>
          <a:xfrm>
            <a:off x="-540568" y="59638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4400" b="1" kern="1200" baseline="0" dirty="0">
                <a:solidFill>
                  <a:srgbClr val="00B050"/>
                </a:solidFill>
                <a:latin typeface="Calibri" panose="020F0502020204030204" charset="0"/>
                <a:ea typeface="宋体" panose="02010600030101010101" pitchFamily="2" charset="-122"/>
                <a:cs typeface="Calibri" panose="020F0502020204030204" charset="0"/>
              </a:rPr>
              <a:t>Detailed steps for sealing</a:t>
            </a:r>
          </a:p>
        </p:txBody>
      </p:sp>
      <p:sp>
        <p:nvSpPr>
          <p:cNvPr id="5" name="圆角矩形标注 4"/>
          <p:cNvSpPr/>
          <p:nvPr>
            <p:custDataLst>
              <p:tags r:id="rId2"/>
            </p:custDataLst>
          </p:nvPr>
        </p:nvSpPr>
        <p:spPr>
          <a:xfrm>
            <a:off x="457685" y="2300426"/>
            <a:ext cx="1547495" cy="448310"/>
          </a:xfrm>
          <a:prstGeom prst="wedgeRoundRectCallout">
            <a:avLst/>
          </a:prstGeom>
          <a:gradFill>
            <a:gsLst>
              <a:gs pos="0">
                <a:srgbClr val="14CD68"/>
              </a:gs>
              <a:gs pos="100000">
                <a:srgbClr val="0B6E38"/>
              </a:gs>
            </a:gsLst>
            <a:lin ang="5400000" scaled="0"/>
          </a:gradFill>
          <a:ln>
            <a:noFill/>
          </a:ln>
        </p:spPr>
        <p:txBody>
          <a:bodyPr wrap="none" rtlCol="0" anchor="t">
            <a:noAutofit/>
          </a:bodyPr>
          <a:lstStyle/>
          <a:p>
            <a:pPr algn="ctr"/>
            <a:r>
              <a:rPr lang="zh-CN" altLang="en-US" sz="1800" dirty="0">
                <a:solidFill>
                  <a:schemeClr val="bg1"/>
                </a:solidFill>
                <a:latin typeface="Calibri" panose="020F0502020204030204" charset="0"/>
                <a:cs typeface="Calibri" panose="020F0502020204030204" charset="0"/>
                <a:sym typeface="+mn-ea"/>
              </a:rPr>
              <a:t>Clip closure</a:t>
            </a:r>
            <a:endParaRPr lang="zh-CN" altLang="en-US" sz="1800" b="1" dirty="0">
              <a:ln w="6600">
                <a:solidFill>
                  <a:schemeClr val="accent2"/>
                </a:solidFill>
                <a:prstDash val="solid"/>
              </a:ln>
              <a:solidFill>
                <a:schemeClr val="bg1"/>
              </a:solidFill>
              <a:effectLst>
                <a:outerShdw dist="38100" dir="2700000" algn="tl" rotWithShape="0">
                  <a:schemeClr val="accent2"/>
                </a:outerShdw>
              </a:effectLst>
              <a:latin typeface="Calibri" panose="020F0502020204030204" charset="0"/>
              <a:cs typeface="Calibri" panose="020F0502020204030204" charset="0"/>
              <a:sym typeface="+mn-ea"/>
            </a:endParaRPr>
          </a:p>
        </p:txBody>
      </p:sp>
      <p:pic>
        <p:nvPicPr>
          <p:cNvPr id="6" name="图片 5"/>
          <p:cNvPicPr>
            <a:picLocks noChangeAspect="1"/>
          </p:cNvPicPr>
          <p:nvPr/>
        </p:nvPicPr>
        <p:blipFill>
          <a:blip r:embed="rId4" cstate="email"/>
          <a:stretch>
            <a:fillRect/>
          </a:stretch>
        </p:blipFill>
        <p:spPr>
          <a:xfrm>
            <a:off x="457685" y="2852936"/>
            <a:ext cx="8228629" cy="327886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OneDrive\桌面\一件式造口袋-ppt(1)\一件式造口袋-16-1.png一件式造口袋-16-1"/>
          <p:cNvPicPr>
            <a:picLocks noChangeAspect="1"/>
          </p:cNvPicPr>
          <p:nvPr/>
        </p:nvPicPr>
        <p:blipFill>
          <a:blip r:embed="rId4" cstate="email"/>
          <a:srcRect/>
          <a:stretch>
            <a:fillRect/>
          </a:stretch>
        </p:blipFill>
        <p:spPr>
          <a:xfrm>
            <a:off x="539552" y="2707707"/>
            <a:ext cx="8327327" cy="3313582"/>
          </a:xfrm>
          <a:prstGeom prst="rect">
            <a:avLst/>
          </a:prstGeom>
          <a:ln>
            <a:solidFill>
              <a:schemeClr val="accent1"/>
            </a:solidFill>
          </a:ln>
        </p:spPr>
      </p:pic>
      <p:sp>
        <p:nvSpPr>
          <p:cNvPr id="3" name="标题 3073"/>
          <p:cNvSpPr>
            <a:spLocks noGrp="1"/>
          </p:cNvSpPr>
          <p:nvPr>
            <p:custDataLst>
              <p:tags r:id="rId1"/>
            </p:custDataLst>
          </p:nvPr>
        </p:nvSpPr>
        <p:spPr>
          <a:xfrm>
            <a:off x="-468560" y="614853"/>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4400" b="1" kern="1200" baseline="0" dirty="0">
                <a:solidFill>
                  <a:srgbClr val="00B050"/>
                </a:solidFill>
                <a:latin typeface="Calibri" panose="020F0502020204030204" charset="0"/>
                <a:ea typeface="宋体" panose="02010600030101010101" pitchFamily="2" charset="-122"/>
                <a:cs typeface="Calibri" panose="020F0502020204030204" charset="0"/>
              </a:rPr>
              <a:t>Detailed steps for sealing</a:t>
            </a:r>
          </a:p>
        </p:txBody>
      </p:sp>
      <p:sp>
        <p:nvSpPr>
          <p:cNvPr id="5" name="圆角矩形标注 4"/>
          <p:cNvSpPr/>
          <p:nvPr>
            <p:custDataLst>
              <p:tags r:id="rId2"/>
            </p:custDataLst>
          </p:nvPr>
        </p:nvSpPr>
        <p:spPr>
          <a:xfrm>
            <a:off x="518917" y="2081530"/>
            <a:ext cx="1872397" cy="448310"/>
          </a:xfrm>
          <a:prstGeom prst="wedgeRoundRectCallout">
            <a:avLst/>
          </a:prstGeom>
          <a:gradFill>
            <a:gsLst>
              <a:gs pos="0">
                <a:srgbClr val="14CD68"/>
              </a:gs>
              <a:gs pos="100000">
                <a:srgbClr val="0B6E38"/>
              </a:gs>
            </a:gsLst>
            <a:lin ang="5400000" scaled="0"/>
          </a:gradFill>
          <a:ln>
            <a:noFill/>
          </a:ln>
        </p:spPr>
        <p:txBody>
          <a:bodyPr wrap="none" rtlCol="0" anchor="t">
            <a:noAutofit/>
          </a:bodyPr>
          <a:lstStyle/>
          <a:p>
            <a:pPr algn="ctr"/>
            <a:r>
              <a:rPr lang="zh-CN" altLang="en-US" sz="1800" dirty="0">
                <a:solidFill>
                  <a:schemeClr val="bg1"/>
                </a:solidFill>
                <a:latin typeface="Calibri" panose="020F0502020204030204" charset="0"/>
                <a:cs typeface="Calibri" panose="020F0502020204030204" charset="0"/>
                <a:sym typeface="+mn-ea"/>
              </a:rPr>
              <a:t>Twist Tie closure</a:t>
            </a:r>
            <a:endParaRPr lang="zh-CN" altLang="en-US" sz="1800" b="1" dirty="0">
              <a:ln w="6600">
                <a:solidFill>
                  <a:schemeClr val="accent2"/>
                </a:solidFill>
                <a:prstDash val="solid"/>
              </a:ln>
              <a:solidFill>
                <a:schemeClr val="bg1"/>
              </a:solidFill>
              <a:effectLst>
                <a:outerShdw dist="38100" dir="2700000" algn="tl" rotWithShape="0">
                  <a:schemeClr val="accent2"/>
                </a:outerShdw>
              </a:effectLst>
              <a:latin typeface="Calibri" panose="020F0502020204030204" charset="0"/>
              <a:cs typeface="Calibri" panose="020F0502020204030204" charset="0"/>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3" cstate="email"/>
          <a:stretch>
            <a:fillRect/>
          </a:stretch>
        </p:blipFill>
        <p:spPr>
          <a:xfrm>
            <a:off x="-36195" y="-27305"/>
            <a:ext cx="9179560" cy="6885305"/>
          </a:xfrm>
          <a:prstGeom prst="rect">
            <a:avLst/>
          </a:prstGeom>
        </p:spPr>
      </p:pic>
      <p:pic>
        <p:nvPicPr>
          <p:cNvPr id="8" name="图片 7" descr="一件式造口袋-17-2"/>
          <p:cNvPicPr>
            <a:picLocks noChangeAspect="1"/>
          </p:cNvPicPr>
          <p:nvPr/>
        </p:nvPicPr>
        <p:blipFill>
          <a:blip r:embed="rId4"/>
          <a:stretch>
            <a:fillRect/>
          </a:stretch>
        </p:blipFill>
        <p:spPr>
          <a:xfrm>
            <a:off x="258445" y="1934237"/>
            <a:ext cx="4685665" cy="2776827"/>
          </a:xfrm>
          <a:prstGeom prst="rect">
            <a:avLst/>
          </a:prstGeom>
        </p:spPr>
      </p:pic>
      <p:sp>
        <p:nvSpPr>
          <p:cNvPr id="9"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
        <p:nvSpPr>
          <p:cNvPr id="10" name="文本框 9"/>
          <p:cNvSpPr txBox="1"/>
          <p:nvPr/>
        </p:nvSpPr>
        <p:spPr>
          <a:xfrm>
            <a:off x="5069840" y="257492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1. </a:t>
            </a:r>
            <a:r>
              <a:rPr sz="2400" b="1" dirty="0">
                <a:solidFill>
                  <a:schemeClr val="tx1">
                    <a:lumMod val="65000"/>
                    <a:lumOff val="35000"/>
                  </a:schemeClr>
                </a:solidFill>
                <a:latin typeface="Calibri" panose="020F0502020204030204" charset="0"/>
                <a:cs typeface="Calibri" panose="020F0502020204030204" charset="0"/>
              </a:rPr>
              <a:t>Wash the skin around the stoma with warm water </a:t>
            </a:r>
          </a:p>
          <a:p>
            <a:r>
              <a:rPr sz="2400" b="1" dirty="0">
                <a:solidFill>
                  <a:schemeClr val="tx1">
                    <a:lumMod val="65000"/>
                    <a:lumOff val="35000"/>
                  </a:schemeClr>
                </a:solidFill>
                <a:latin typeface="Calibri" panose="020F0502020204030204" charset="0"/>
                <a:cs typeface="Calibri" panose="020F0502020204030204" charset="0"/>
              </a:rPr>
              <a:t>or saline and wait for the skin to dry</a:t>
            </a:r>
            <a:r>
              <a:rPr lang="en-US" sz="2400" b="1" dirty="0">
                <a:solidFill>
                  <a:schemeClr val="tx1">
                    <a:lumMod val="65000"/>
                    <a:lumOff val="35000"/>
                  </a:schemeClr>
                </a:solidFill>
                <a:latin typeface="Calibri" panose="020F0502020204030204" charset="0"/>
                <a:cs typeface="Calibri" panose="020F0502020204030204" charset="0"/>
              </a:rPr>
              <a:t>.</a:t>
            </a:r>
            <a:endParaRPr sz="2400" b="1" dirty="0">
              <a:solidFill>
                <a:schemeClr val="tx1">
                  <a:lumMod val="65000"/>
                  <a:lumOff val="35000"/>
                </a:schemeClr>
              </a:solidFill>
              <a:latin typeface="Calibri" panose="020F0502020204030204" charset="0"/>
              <a:cs typeface="Calibri" panose="020F05020202040302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3"/>
          <p:cNvPicPr>
            <a:picLocks noChangeAspect="1"/>
          </p:cNvPicPr>
          <p:nvPr/>
        </p:nvPicPr>
        <p:blipFill>
          <a:blip r:embed="rId5"/>
          <a:stretch>
            <a:fillRect/>
          </a:stretch>
        </p:blipFill>
        <p:spPr>
          <a:xfrm>
            <a:off x="323528" y="2101703"/>
            <a:ext cx="4765997" cy="2824627"/>
          </a:xfrm>
          <a:prstGeom prst="rect">
            <a:avLst/>
          </a:prstGeom>
        </p:spPr>
      </p:pic>
      <p:sp>
        <p:nvSpPr>
          <p:cNvPr id="10" name="文本框 9"/>
          <p:cNvSpPr txBox="1"/>
          <p:nvPr>
            <p:custDataLst>
              <p:tags r:id="rId1"/>
            </p:custDataLst>
          </p:nvPr>
        </p:nvSpPr>
        <p:spPr>
          <a:xfrm>
            <a:off x="5147945" y="2574925"/>
            <a:ext cx="3815715" cy="1929130"/>
          </a:xfrm>
          <a:prstGeom prst="rect">
            <a:avLst/>
          </a:prstGeom>
          <a:noFill/>
        </p:spPr>
        <p:txBody>
          <a:bodyPr wrap="square" rtlCol="0">
            <a:noAutofit/>
          </a:bodyPr>
          <a:lstStyle/>
          <a:p>
            <a:r>
              <a:rPr lang="zh-CN" altLang="en-US" sz="2400" b="1">
                <a:solidFill>
                  <a:schemeClr val="tx1">
                    <a:lumMod val="65000"/>
                    <a:lumOff val="35000"/>
                  </a:schemeClr>
                </a:solidFill>
                <a:latin typeface="Calibri" panose="020F0502020204030204" charset="0"/>
                <a:cs typeface="Calibri" panose="020F0502020204030204" charset="0"/>
              </a:rPr>
              <a:t>2. Measure your stoma and cut the barrier to the </a:t>
            </a:r>
          </a:p>
          <a:p>
            <a:r>
              <a:rPr lang="zh-CN" altLang="en-US" sz="2400" b="1">
                <a:solidFill>
                  <a:schemeClr val="tx1">
                    <a:lumMod val="65000"/>
                    <a:lumOff val="35000"/>
                  </a:schemeClr>
                </a:solidFill>
                <a:latin typeface="Calibri" panose="020F0502020204030204" charset="0"/>
                <a:cs typeface="Calibri" panose="020F0502020204030204" charset="0"/>
              </a:rPr>
              <a:t>appropriate size/shape.</a:t>
            </a:r>
          </a:p>
        </p:txBody>
      </p:sp>
      <p:sp>
        <p:nvSpPr>
          <p:cNvPr id="9" name="标题 3073"/>
          <p:cNvSpPr>
            <a:spLocks noGrp="1"/>
          </p:cNvSpPr>
          <p:nvPr>
            <p:custDataLst>
              <p:tags r:id="rId2"/>
            </p:custDataLst>
          </p:nvPr>
        </p:nvSpPr>
        <p:spPr>
          <a:xfrm>
            <a:off x="457200" y="216853"/>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4"/>
          <p:cNvPicPr>
            <a:picLocks noChangeAspect="1"/>
          </p:cNvPicPr>
          <p:nvPr/>
        </p:nvPicPr>
        <p:blipFill>
          <a:blip r:embed="rId5"/>
          <a:stretch>
            <a:fillRect/>
          </a:stretch>
        </p:blipFill>
        <p:spPr>
          <a:xfrm>
            <a:off x="243044" y="2132856"/>
            <a:ext cx="4480086" cy="2655044"/>
          </a:xfrm>
          <a:prstGeom prst="rect">
            <a:avLst/>
          </a:prstGeom>
        </p:spPr>
      </p:pic>
      <p:sp>
        <p:nvSpPr>
          <p:cNvPr id="9" name="标题 3073"/>
          <p:cNvSpPr>
            <a:spLocks noGrp="1"/>
          </p:cNvSpPr>
          <p:nvPr>
            <p:custDataLst>
              <p:tags r:id="rId1"/>
            </p:custDataLst>
          </p:nvPr>
        </p:nvSpPr>
        <p:spPr>
          <a:xfrm>
            <a:off x="4572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
        <p:nvSpPr>
          <p:cNvPr id="10" name="文本框 9"/>
          <p:cNvSpPr txBox="1"/>
          <p:nvPr>
            <p:custDataLst>
              <p:tags r:id="rId2"/>
            </p:custDataLst>
          </p:nvPr>
        </p:nvSpPr>
        <p:spPr>
          <a:xfrm>
            <a:off x="5003800"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3. You can choose to place gauze on the stoma to </a:t>
            </a:r>
          </a:p>
          <a:p>
            <a:r>
              <a:rPr lang="zh-CN" altLang="en-US" sz="2400" b="1" dirty="0">
                <a:solidFill>
                  <a:schemeClr val="tx1">
                    <a:lumMod val="65000"/>
                    <a:lumOff val="35000"/>
                  </a:schemeClr>
                </a:solidFill>
                <a:latin typeface="Calibri" panose="020F0502020204030204" charset="0"/>
                <a:cs typeface="Calibri" panose="020F0502020204030204" charset="0"/>
              </a:rPr>
              <a:t>prevent feces and exudates from flowing out when </a:t>
            </a:r>
          </a:p>
          <a:p>
            <a:r>
              <a:rPr lang="zh-CN" altLang="en-US" sz="2400" b="1" dirty="0">
                <a:solidFill>
                  <a:schemeClr val="tx1">
                    <a:lumMod val="65000"/>
                    <a:lumOff val="35000"/>
                  </a:schemeClr>
                </a:solidFill>
                <a:latin typeface="Calibri" panose="020F0502020204030204" charset="0"/>
                <a:cs typeface="Calibri" panose="020F0502020204030204" charset="0"/>
              </a:rPr>
              <a:t>pasting the hydrocolloid barrier.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5.png一件式造口袋-17-5"/>
          <p:cNvPicPr>
            <a:picLocks noChangeAspect="1"/>
          </p:cNvPicPr>
          <p:nvPr/>
        </p:nvPicPr>
        <p:blipFill>
          <a:blip r:embed="rId5" cstate="email"/>
          <a:srcRect/>
          <a:stretch>
            <a:fillRect/>
          </a:stretch>
        </p:blipFill>
        <p:spPr>
          <a:xfrm>
            <a:off x="406846" y="2204863"/>
            <a:ext cx="4739829" cy="1841991"/>
          </a:xfrm>
          <a:prstGeom prst="rect">
            <a:avLst/>
          </a:prstGeom>
        </p:spPr>
      </p:pic>
      <p:sp>
        <p:nvSpPr>
          <p:cNvPr id="9" name="标题 3073"/>
          <p:cNvSpPr>
            <a:spLocks noGrp="1"/>
          </p:cNvSpPr>
          <p:nvPr>
            <p:custDataLst>
              <p:tags r:id="rId1"/>
            </p:custDataLst>
          </p:nvPr>
        </p:nvSpPr>
        <p:spPr>
          <a:xfrm>
            <a:off x="611560" y="269224"/>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
        <p:nvSpPr>
          <p:cNvPr id="10" name="文本框 9"/>
          <p:cNvSpPr txBox="1"/>
          <p:nvPr>
            <p:custDataLst>
              <p:tags r:id="rId2"/>
            </p:custDataLst>
          </p:nvPr>
        </p:nvSpPr>
        <p:spPr>
          <a:xfrm>
            <a:off x="5328285"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4. Close the ostomy bag with the Clip or Twist tie or Velcro.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6.png一件式造口袋-17-6"/>
          <p:cNvPicPr>
            <a:picLocks noChangeAspect="1"/>
          </p:cNvPicPr>
          <p:nvPr/>
        </p:nvPicPr>
        <p:blipFill>
          <a:blip r:embed="rId5" cstate="email"/>
          <a:srcRect/>
          <a:stretch>
            <a:fillRect/>
          </a:stretch>
        </p:blipFill>
        <p:spPr>
          <a:xfrm>
            <a:off x="347760" y="2046606"/>
            <a:ext cx="4238209" cy="2543174"/>
          </a:xfrm>
          <a:prstGeom prst="rect">
            <a:avLst/>
          </a:prstGeom>
        </p:spPr>
      </p:pic>
      <p:sp>
        <p:nvSpPr>
          <p:cNvPr id="9" name="标题 3073"/>
          <p:cNvSpPr>
            <a:spLocks noGrp="1"/>
          </p:cNvSpPr>
          <p:nvPr>
            <p:custDataLst>
              <p:tags r:id="rId1"/>
            </p:custDataLst>
          </p:nvPr>
        </p:nvSpPr>
        <p:spPr>
          <a:xfrm>
            <a:off x="667385"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
        <p:nvSpPr>
          <p:cNvPr id="10" name="文本框 9"/>
          <p:cNvSpPr txBox="1"/>
          <p:nvPr>
            <p:custDataLst>
              <p:tags r:id="rId2"/>
            </p:custDataLst>
          </p:nvPr>
        </p:nvSpPr>
        <p:spPr>
          <a:xfrm>
            <a:off x="4932045" y="2493010"/>
            <a:ext cx="4276090"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5. Peel off the PET protective film from the barrier to </a:t>
            </a:r>
            <a:r>
              <a:rPr lang="en-US" altLang="zh-CN" sz="2400" b="1" dirty="0">
                <a:solidFill>
                  <a:schemeClr val="tx1">
                    <a:lumMod val="65000"/>
                    <a:lumOff val="35000"/>
                  </a:schemeClr>
                </a:solidFill>
                <a:latin typeface="Calibri" panose="020F0502020204030204" charset="0"/>
                <a:cs typeface="Calibri" panose="020F0502020204030204" charset="0"/>
              </a:rPr>
              <a:t>e</a:t>
            </a:r>
            <a:r>
              <a:rPr lang="zh-CN" altLang="en-US" sz="2400" b="1" dirty="0">
                <a:solidFill>
                  <a:schemeClr val="tx1">
                    <a:lumMod val="65000"/>
                    <a:lumOff val="35000"/>
                  </a:schemeClr>
                </a:solidFill>
                <a:latin typeface="Calibri" panose="020F0502020204030204" charset="0"/>
                <a:cs typeface="Calibri" panose="020F0502020204030204" charset="0"/>
              </a:rPr>
              <a:t>xpose the hydrocolloid adhesive.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7.png一件式造口袋-17-7"/>
          <p:cNvPicPr>
            <a:picLocks noChangeAspect="1"/>
          </p:cNvPicPr>
          <p:nvPr/>
        </p:nvPicPr>
        <p:blipFill>
          <a:blip r:embed="rId5" cstate="email"/>
          <a:srcRect/>
          <a:stretch>
            <a:fillRect/>
          </a:stretch>
        </p:blipFill>
        <p:spPr>
          <a:xfrm>
            <a:off x="323528" y="2087121"/>
            <a:ext cx="4297367" cy="2546474"/>
          </a:xfrm>
          <a:prstGeom prst="rect">
            <a:avLst/>
          </a:prstGeom>
        </p:spPr>
      </p:pic>
      <p:sp>
        <p:nvSpPr>
          <p:cNvPr id="9" name="标题 3073"/>
          <p:cNvSpPr>
            <a:spLocks noGrp="1"/>
          </p:cNvSpPr>
          <p:nvPr>
            <p:custDataLst>
              <p:tags r:id="rId1"/>
            </p:custDataLst>
          </p:nvPr>
        </p:nvSpPr>
        <p:spPr>
          <a:xfrm>
            <a:off x="685800" y="240893"/>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
        <p:nvSpPr>
          <p:cNvPr id="10" name="文本框 9"/>
          <p:cNvSpPr txBox="1"/>
          <p:nvPr>
            <p:custDataLst>
              <p:tags r:id="rId2"/>
            </p:custDataLst>
          </p:nvPr>
        </p:nvSpPr>
        <p:spPr>
          <a:xfrm>
            <a:off x="4860290" y="1844675"/>
            <a:ext cx="4102735" cy="1929130"/>
          </a:xfrm>
          <a:prstGeom prst="rect">
            <a:avLst/>
          </a:prstGeom>
          <a:noFill/>
        </p:spPr>
        <p:txBody>
          <a:bodyPr wrap="square" rtlCol="0">
            <a:noAutofit/>
          </a:bodyPr>
          <a:lstStyle/>
          <a:p>
            <a:r>
              <a:rPr lang="zh-CN" altLang="en-US" sz="2400" b="1">
                <a:solidFill>
                  <a:schemeClr val="tx1">
                    <a:lumMod val="65000"/>
                    <a:lumOff val="35000"/>
                  </a:schemeClr>
                </a:solidFill>
                <a:latin typeface="Calibri" panose="020F0502020204030204" charset="0"/>
                <a:cs typeface="Calibri" panose="020F0502020204030204" charset="0"/>
              </a:rPr>
              <a:t>6. Let a small amount of air enter the bag to prevent the </a:t>
            </a:r>
          </a:p>
          <a:p>
            <a:r>
              <a:rPr lang="zh-CN" altLang="en-US" sz="2400" b="1">
                <a:solidFill>
                  <a:schemeClr val="tx1">
                    <a:lumMod val="65000"/>
                    <a:lumOff val="35000"/>
                  </a:schemeClr>
                </a:solidFill>
                <a:latin typeface="Calibri" panose="020F0502020204030204" charset="0"/>
                <a:cs typeface="Calibri" panose="020F0502020204030204" charset="0"/>
              </a:rPr>
              <a:t>ostomy bag from sticking together during use. Align </a:t>
            </a:r>
          </a:p>
          <a:p>
            <a:r>
              <a:rPr lang="zh-CN" altLang="en-US" sz="2400" b="1">
                <a:solidFill>
                  <a:schemeClr val="tx1">
                    <a:lumMod val="65000"/>
                    <a:lumOff val="35000"/>
                  </a:schemeClr>
                </a:solidFill>
                <a:latin typeface="Calibri" panose="020F0502020204030204" charset="0"/>
                <a:cs typeface="Calibri" panose="020F0502020204030204" charset="0"/>
              </a:rPr>
              <a:t>the hydrocolloid barrier with the stoma and apply </a:t>
            </a:r>
          </a:p>
          <a:p>
            <a:r>
              <a:rPr lang="zh-CN" altLang="en-US" sz="2400" b="1">
                <a:solidFill>
                  <a:schemeClr val="tx1">
                    <a:lumMod val="65000"/>
                    <a:lumOff val="35000"/>
                  </a:schemeClr>
                </a:solidFill>
                <a:latin typeface="Calibri" panose="020F0502020204030204" charset="0"/>
                <a:cs typeface="Calibri" panose="020F0502020204030204" charset="0"/>
              </a:rPr>
              <a:t>pressure so that it adheres completely to the skin.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8.png一件式造口袋-17-8"/>
          <p:cNvPicPr>
            <a:picLocks noChangeAspect="1"/>
          </p:cNvPicPr>
          <p:nvPr/>
        </p:nvPicPr>
        <p:blipFill>
          <a:blip r:embed="rId5" cstate="email"/>
          <a:srcRect/>
          <a:stretch>
            <a:fillRect/>
          </a:stretch>
        </p:blipFill>
        <p:spPr>
          <a:xfrm>
            <a:off x="423948" y="2060848"/>
            <a:ext cx="4003271" cy="2372722"/>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Open Ostomy Bag</a:t>
            </a:r>
          </a:p>
        </p:txBody>
      </p:sp>
      <p:sp>
        <p:nvSpPr>
          <p:cNvPr id="10" name="文本框 9"/>
          <p:cNvSpPr txBox="1"/>
          <p:nvPr>
            <p:custDataLst>
              <p:tags r:id="rId2"/>
            </p:custDataLst>
          </p:nvPr>
        </p:nvSpPr>
        <p:spPr>
          <a:xfrm>
            <a:off x="4790440" y="2204720"/>
            <a:ext cx="3896360" cy="208280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7. When the bag is full of feces, open the end of the </a:t>
            </a:r>
          </a:p>
          <a:p>
            <a:r>
              <a:rPr lang="zh-CN" altLang="en-US" sz="2400" b="1" dirty="0">
                <a:solidFill>
                  <a:schemeClr val="tx1">
                    <a:lumMod val="65000"/>
                    <a:lumOff val="35000"/>
                  </a:schemeClr>
                </a:solidFill>
                <a:latin typeface="Calibri" panose="020F0502020204030204" charset="0"/>
                <a:cs typeface="Calibri" panose="020F0502020204030204" charset="0"/>
              </a:rPr>
              <a:t>ostomy bag and drain the feces into the toilet. Wash </a:t>
            </a:r>
          </a:p>
          <a:p>
            <a:r>
              <a:rPr lang="zh-CN" altLang="en-US" sz="2400" b="1" dirty="0">
                <a:solidFill>
                  <a:schemeClr val="tx1">
                    <a:lumMod val="65000"/>
                    <a:lumOff val="35000"/>
                  </a:schemeClr>
                </a:solidFill>
                <a:latin typeface="Calibri" panose="020F0502020204030204" charset="0"/>
                <a:cs typeface="Calibri" panose="020F0502020204030204" charset="0"/>
              </a:rPr>
              <a:t>and dry the bag and continue to use the ostomy bag.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lang="en-US" sz="4800" b="1" kern="1200" baseline="0" dirty="0">
                <a:solidFill>
                  <a:srgbClr val="00B050"/>
                </a:solidFill>
                <a:latin typeface="Calibri" panose="020F0502020204030204" charset="0"/>
                <a:ea typeface="宋体" panose="02010600030101010101" pitchFamily="2" charset="-122"/>
                <a:cs typeface="Calibri" panose="020F0502020204030204" charset="0"/>
              </a:rPr>
              <a:t>C</a:t>
            </a:r>
            <a:r>
              <a:rPr sz="4800" b="1" kern="1200" baseline="0" dirty="0">
                <a:solidFill>
                  <a:srgbClr val="00B050"/>
                </a:solidFill>
                <a:latin typeface="Calibri" panose="020F0502020204030204" charset="0"/>
                <a:ea typeface="宋体" panose="02010600030101010101" pitchFamily="2" charset="-122"/>
                <a:cs typeface="Calibri" panose="020F0502020204030204" charset="0"/>
              </a:rPr>
              <a:t>aution</a:t>
            </a:r>
            <a:endParaRPr sz="4400" b="1" kern="1200" baseline="0" dirty="0">
              <a:solidFill>
                <a:srgbClr val="00B050"/>
              </a:solidFill>
              <a:latin typeface="Calibri" panose="020F0502020204030204" charset="0"/>
              <a:ea typeface="宋体" panose="02010600030101010101" pitchFamily="2" charset="-122"/>
              <a:cs typeface="Calibri" panose="020F0502020204030204" charset="0"/>
            </a:endParaRPr>
          </a:p>
        </p:txBody>
      </p:sp>
      <p:sp>
        <p:nvSpPr>
          <p:cNvPr id="10" name="文本框 9"/>
          <p:cNvSpPr txBox="1"/>
          <p:nvPr>
            <p:custDataLst>
              <p:tags r:id="rId2"/>
            </p:custDataLst>
          </p:nvPr>
        </p:nvSpPr>
        <p:spPr>
          <a:xfrm>
            <a:off x="455295" y="1417955"/>
            <a:ext cx="8563610" cy="2082800"/>
          </a:xfrm>
          <a:prstGeom prst="rect">
            <a:avLst/>
          </a:prstGeom>
          <a:noFill/>
        </p:spPr>
        <p:txBody>
          <a:bodyPr wrap="square" rtlCol="0">
            <a:noAutofit/>
          </a:bodyPr>
          <a:lstStyle/>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1. It is used in patients with a stoma</a:t>
            </a:r>
            <a:r>
              <a:rPr lang="en-US" altLang="zh-CN" sz="2000" b="1" dirty="0">
                <a:solidFill>
                  <a:schemeClr val="tx1">
                    <a:lumMod val="65000"/>
                    <a:lumOff val="35000"/>
                  </a:schemeClr>
                </a:solidFill>
                <a:latin typeface="Calibri" panose="020F0502020204030204" charset="0"/>
                <a:cs typeface="Calibri" panose="020F0502020204030204" charset="0"/>
              </a:rPr>
              <a:t>.</a:t>
            </a:r>
            <a:endParaRPr lang="zh-CN" altLang="en-US" sz="2000" b="1" dirty="0">
              <a:solidFill>
                <a:schemeClr val="tx1">
                  <a:lumMod val="65000"/>
                  <a:lumOff val="35000"/>
                </a:schemeClr>
              </a:solidFill>
              <a:latin typeface="Calibri" panose="020F0502020204030204" charset="0"/>
              <a:cs typeface="Calibri" panose="020F0502020204030204" charset="0"/>
            </a:endParaRP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2. </a:t>
            </a:r>
            <a:r>
              <a:rPr sz="2000" b="1" dirty="0">
                <a:solidFill>
                  <a:schemeClr val="tx1">
                    <a:lumMod val="65000"/>
                    <a:lumOff val="35000"/>
                  </a:schemeClr>
                </a:solidFill>
                <a:latin typeface="Calibri" panose="020F0502020204030204" charset="0"/>
                <a:cs typeface="Calibri" panose="020F0502020204030204" charset="0"/>
              </a:rPr>
              <a:t>Usually it can be used for 1 to 3 days, continuous use will affect the adhesion ability, it is recommended to replace it every day.</a:t>
            </a:r>
          </a:p>
          <a:p>
            <a:endParaRPr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3. Ostomy bag can not be recycled..</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4. </a:t>
            </a:r>
            <a:r>
              <a:rPr sz="2000" b="1" dirty="0">
                <a:solidFill>
                  <a:schemeClr val="tx1">
                    <a:lumMod val="65000"/>
                    <a:lumOff val="35000"/>
                  </a:schemeClr>
                </a:solidFill>
                <a:latin typeface="Calibri" panose="020F0502020204030204" charset="0"/>
                <a:cs typeface="Calibri" panose="020F0502020204030204" charset="0"/>
              </a:rPr>
              <a:t>The ostomy bag cannot be thrown directly into the toilet or sewer, nor can it be discarded at will. Please pay attention to environmental protection.</a:t>
            </a:r>
          </a:p>
          <a:p>
            <a:endParaRPr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5. Patients allergenic to adhesive should use it with caution.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3" name="图片 2" descr="一件式造口袋-1-2"/>
          <p:cNvPicPr>
            <a:picLocks noChangeAspect="1"/>
          </p:cNvPicPr>
          <p:nvPr/>
        </p:nvPicPr>
        <p:blipFill>
          <a:blip r:embed="rId3" cstate="email"/>
          <a:stretch>
            <a:fillRect/>
          </a:stretch>
        </p:blipFill>
        <p:spPr>
          <a:xfrm>
            <a:off x="6588224" y="138430"/>
            <a:ext cx="2304256" cy="1397000"/>
          </a:xfrm>
          <a:prstGeom prst="rect">
            <a:avLst/>
          </a:prstGeom>
        </p:spPr>
      </p:pic>
      <p:pic>
        <p:nvPicPr>
          <p:cNvPr id="4" name="图片 3" descr="一件式造口袋-1-3"/>
          <p:cNvPicPr>
            <a:picLocks noChangeAspect="1"/>
          </p:cNvPicPr>
          <p:nvPr/>
        </p:nvPicPr>
        <p:blipFill>
          <a:blip r:embed="rId4" cstate="email">
            <a:alphaModFix amt="60000"/>
          </a:blip>
          <a:stretch>
            <a:fillRect/>
          </a:stretch>
        </p:blipFill>
        <p:spPr>
          <a:xfrm>
            <a:off x="35560" y="2708910"/>
            <a:ext cx="9144000" cy="1486535"/>
          </a:xfrm>
          <a:prstGeom prst="rect">
            <a:avLst/>
          </a:prstGeom>
        </p:spPr>
      </p:pic>
      <p:sp>
        <p:nvSpPr>
          <p:cNvPr id="100" name="文本框 99"/>
          <p:cNvSpPr txBox="1"/>
          <p:nvPr/>
        </p:nvSpPr>
        <p:spPr>
          <a:xfrm>
            <a:off x="3420233" y="3005137"/>
            <a:ext cx="5918775" cy="1149350"/>
          </a:xfrm>
          <a:prstGeom prst="rect">
            <a:avLst/>
          </a:prstGeom>
          <a:noFill/>
          <a:ln w="9525">
            <a:noFill/>
          </a:ln>
        </p:spPr>
        <p:txBody>
          <a:bodyPr>
            <a:noAutofit/>
          </a:bodyPr>
          <a:lstStyle/>
          <a:p>
            <a:r>
              <a:rPr 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THANK YOU!</a:t>
            </a:r>
            <a:endParaRPr lang="en-US" alt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5220072" y="6453650"/>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pic>
        <p:nvPicPr>
          <p:cNvPr id="6" name="图片 5" descr="一件式造口袋-2-1"/>
          <p:cNvPicPr>
            <a:picLocks noChangeAspect="1"/>
          </p:cNvPicPr>
          <p:nvPr/>
        </p:nvPicPr>
        <p:blipFill>
          <a:blip r:embed="rId5" cstate="email"/>
          <a:stretch>
            <a:fillRect/>
          </a:stretch>
        </p:blipFill>
        <p:spPr>
          <a:xfrm flipH="1">
            <a:off x="-984885" y="476672"/>
            <a:ext cx="5425563" cy="6442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Q3ZjhhOGZjZDAxMjk5NDI3YjZmYjkwOGVlZjY4ZGQifQ=="/>
  <p:tag name="KSO_WPP_MARK_KEY" val="536b0012-ed0a-43e4-8098-e7bf0baea2bc"/>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1007</Words>
  <Application>Microsoft Office PowerPoint</Application>
  <PresentationFormat>全屏显示(4:3)</PresentationFormat>
  <Paragraphs>126</Paragraphs>
  <Slides>29</Slides>
  <Notes>0</Notes>
  <HiddenSlides>0</HiddenSlides>
  <MMClips>0</MMClips>
  <ScaleCrop>false</ScaleCrop>
  <HeadingPairs>
    <vt:vector size="4" baseType="variant">
      <vt:variant>
        <vt:lpstr>主题</vt:lpstr>
      </vt:variant>
      <vt:variant>
        <vt:i4>2</vt:i4>
      </vt:variant>
      <vt:variant>
        <vt:lpstr>幻灯片标题</vt:lpstr>
      </vt:variant>
      <vt:variant>
        <vt:i4>29</vt:i4>
      </vt:variant>
    </vt:vector>
  </HeadingPairs>
  <TitlesOfParts>
    <vt:vector size="31" baseType="lpstr">
      <vt:lpstr>默认设计模板</vt:lpstr>
      <vt:lpstr>1_默认设计模板</vt:lpstr>
      <vt:lpstr>幻灯片 1</vt:lpstr>
      <vt:lpstr>幻灯片 2</vt:lpstr>
      <vt:lpstr>幻灯片 3</vt:lpstr>
      <vt:lpstr>幻灯片 4</vt:lpstr>
      <vt:lpstr>幻灯片 5</vt:lpstr>
      <vt:lpstr>幻灯片 6</vt:lpstr>
      <vt:lpstr>Three Barrier Styles To Fit Every Type Of Stoma</vt:lpstr>
      <vt:lpstr>Hydrocolloid Barrier</vt:lpstr>
      <vt:lpstr>Hydrocolloid Barrier With Tape Border</vt:lpstr>
      <vt:lpstr>Convex barrier </vt:lpstr>
      <vt:lpstr>幻灯片 11</vt:lpstr>
      <vt:lpstr>幻灯片 12</vt:lpstr>
      <vt:lpstr>幻灯片 13</vt:lpstr>
      <vt:lpstr>幻灯片 14</vt:lpstr>
      <vt:lpstr>幻灯片 15</vt:lpstr>
      <vt:lpstr>幻灯片 16</vt:lpstr>
      <vt:lpstr>幻灯片 17</vt:lpstr>
      <vt:lpstr>Detailed steps for sealing</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28</cp:revision>
  <dcterms:created xsi:type="dcterms:W3CDTF">2023-03-21T08:45:00Z</dcterms:created>
  <dcterms:modified xsi:type="dcterms:W3CDTF">2023-05-26T09:09:28Z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D93F442941D849C6B813D4FE8ACA3BF1</vt:lpwstr>
  </property>
</Properties>
</file>